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1"/>
  </p:sldMasterIdLst>
  <p:notesMasterIdLst>
    <p:notesMasterId r:id="rId30"/>
  </p:notesMasterIdLst>
  <p:sldIdLst>
    <p:sldId id="258" r:id="rId2"/>
    <p:sldId id="257" r:id="rId3"/>
    <p:sldId id="313" r:id="rId4"/>
    <p:sldId id="314" r:id="rId5"/>
    <p:sldId id="315" r:id="rId6"/>
    <p:sldId id="316" r:id="rId7"/>
    <p:sldId id="317" r:id="rId8"/>
    <p:sldId id="259" r:id="rId9"/>
    <p:sldId id="260" r:id="rId10"/>
    <p:sldId id="261" r:id="rId11"/>
    <p:sldId id="262" r:id="rId12"/>
    <p:sldId id="264" r:id="rId13"/>
    <p:sldId id="265" r:id="rId14"/>
    <p:sldId id="266" r:id="rId15"/>
    <p:sldId id="267" r:id="rId16"/>
    <p:sldId id="268" r:id="rId17"/>
    <p:sldId id="269" r:id="rId18"/>
    <p:sldId id="270" r:id="rId19"/>
    <p:sldId id="271" r:id="rId20"/>
    <p:sldId id="325" r:id="rId21"/>
    <p:sldId id="326" r:id="rId22"/>
    <p:sldId id="327" r:id="rId23"/>
    <p:sldId id="307" r:id="rId24"/>
    <p:sldId id="323" r:id="rId25"/>
    <p:sldId id="277" r:id="rId26"/>
    <p:sldId id="328" r:id="rId27"/>
    <p:sldId id="272"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C53"/>
    <a:srgbClr val="FF682A"/>
    <a:srgbClr val="522D80"/>
    <a:srgbClr val="CC4B21"/>
    <a:srgbClr val="3A4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23" autoAdjust="0"/>
    <p:restoredTop sz="52828" autoAdjust="0"/>
  </p:normalViewPr>
  <p:slideViewPr>
    <p:cSldViewPr snapToGrid="0" snapToObjects="1">
      <p:cViewPr varScale="1">
        <p:scale>
          <a:sx n="58" d="100"/>
          <a:sy n="58" d="100"/>
        </p:scale>
        <p:origin x="135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ED0745EA-3ED0-DF43-B6CF-28A9EB92C744}" type="datetimeFigureOut">
              <a:rPr lang="en-US" smtClean="0"/>
              <a:pPr/>
              <a:t>6/21/2019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DA5EC7B1-391B-6F44-A386-F2D65D3EBEB0}" type="slidenum">
              <a:rPr lang="en-US" smtClean="0"/>
              <a:pPr/>
              <a:t>‹#›</a:t>
            </a:fld>
            <a:endParaRPr lang="en-US" dirty="0"/>
          </a:p>
        </p:txBody>
      </p:sp>
    </p:spTree>
    <p:extLst>
      <p:ext uri="{BB962C8B-B14F-4D97-AF65-F5344CB8AC3E}">
        <p14:creationId xmlns:p14="http://schemas.microsoft.com/office/powerpoint/2010/main" val="34158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user/clemsongradschoo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gsgcu.c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1</a:t>
            </a:fld>
            <a:endParaRPr lang="en-US" dirty="0"/>
          </a:p>
        </p:txBody>
      </p:sp>
    </p:spTree>
    <p:extLst>
      <p:ext uri="{BB962C8B-B14F-4D97-AF65-F5344CB8AC3E}">
        <p14:creationId xmlns:p14="http://schemas.microsoft.com/office/powerpoint/2010/main" val="13630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t>10</a:t>
            </a:fld>
            <a:endParaRPr lang="en-US" dirty="0"/>
          </a:p>
        </p:txBody>
      </p:sp>
    </p:spTree>
    <p:extLst>
      <p:ext uri="{BB962C8B-B14F-4D97-AF65-F5344CB8AC3E}">
        <p14:creationId xmlns:p14="http://schemas.microsoft.com/office/powerpoint/2010/main" val="406422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t>11</a:t>
            </a:fld>
            <a:endParaRPr lang="en-US" dirty="0"/>
          </a:p>
        </p:txBody>
      </p:sp>
    </p:spTree>
    <p:extLst>
      <p:ext uri="{BB962C8B-B14F-4D97-AF65-F5344CB8AC3E}">
        <p14:creationId xmlns:p14="http://schemas.microsoft.com/office/powerpoint/2010/main" val="96584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12</a:t>
            </a:fld>
            <a:endParaRPr lang="en-US" dirty="0"/>
          </a:p>
        </p:txBody>
      </p:sp>
    </p:spTree>
    <p:extLst>
      <p:ext uri="{BB962C8B-B14F-4D97-AF65-F5344CB8AC3E}">
        <p14:creationId xmlns:p14="http://schemas.microsoft.com/office/powerpoint/2010/main" val="262321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13</a:t>
            </a:fld>
            <a:endParaRPr lang="en-US" dirty="0"/>
          </a:p>
        </p:txBody>
      </p:sp>
    </p:spTree>
    <p:extLst>
      <p:ext uri="{BB962C8B-B14F-4D97-AF65-F5344CB8AC3E}">
        <p14:creationId xmlns:p14="http://schemas.microsoft.com/office/powerpoint/2010/main" val="290575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t>15</a:t>
            </a:fld>
            <a:endParaRPr lang="en-US" dirty="0"/>
          </a:p>
        </p:txBody>
      </p:sp>
    </p:spTree>
    <p:extLst>
      <p:ext uri="{BB962C8B-B14F-4D97-AF65-F5344CB8AC3E}">
        <p14:creationId xmlns:p14="http://schemas.microsoft.com/office/powerpoint/2010/main" val="202524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LORs can help</a:t>
            </a:r>
            <a:r>
              <a:rPr lang="en-US" baseline="0" dirty="0"/>
              <a:t> give a fuller picture of your capabilities beyond what your transcripts and test scores may demonstrate</a:t>
            </a:r>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16</a:t>
            </a:fld>
            <a:endParaRPr lang="en-US" dirty="0"/>
          </a:p>
        </p:txBody>
      </p:sp>
    </p:spTree>
    <p:extLst>
      <p:ext uri="{BB962C8B-B14F-4D97-AF65-F5344CB8AC3E}">
        <p14:creationId xmlns:p14="http://schemas.microsoft.com/office/powerpoint/2010/main" val="3326461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18</a:t>
            </a:fld>
            <a:endParaRPr lang="en-US" dirty="0"/>
          </a:p>
        </p:txBody>
      </p:sp>
    </p:spTree>
    <p:extLst>
      <p:ext uri="{BB962C8B-B14F-4D97-AF65-F5344CB8AC3E}">
        <p14:creationId xmlns:p14="http://schemas.microsoft.com/office/powerpoint/2010/main" val="252607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21</a:t>
            </a:fld>
            <a:endParaRPr lang="en-US" dirty="0"/>
          </a:p>
        </p:txBody>
      </p:sp>
    </p:spTree>
    <p:extLst>
      <p:ext uri="{BB962C8B-B14F-4D97-AF65-F5344CB8AC3E}">
        <p14:creationId xmlns:p14="http://schemas.microsoft.com/office/powerpoint/2010/main" val="1709332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24</a:t>
            </a:fld>
            <a:endParaRPr lang="en-US" dirty="0"/>
          </a:p>
        </p:txBody>
      </p:sp>
    </p:spTree>
    <p:extLst>
      <p:ext uri="{BB962C8B-B14F-4D97-AF65-F5344CB8AC3E}">
        <p14:creationId xmlns:p14="http://schemas.microsoft.com/office/powerpoint/2010/main" val="2673928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-When I work with students I have them write down every year, what they want to be doing in 3 years. Then I ask them to consider what it will take to achieve that goal. </a:t>
            </a:r>
          </a:p>
          <a:p>
            <a:pPr lvl="0"/>
            <a:r>
              <a:rPr lang="en-US" dirty="0"/>
              <a:t>-If grad school is what it will take to reach your goals then do your research, ask questions. </a:t>
            </a:r>
          </a:p>
          <a:p>
            <a:pPr lvl="0"/>
            <a:r>
              <a:rPr lang="en-US" dirty="0"/>
              <a:t>-Academic Advisor- they have experience helping students succeed. They are there to help you. Let them know you are interested in grad school. </a:t>
            </a:r>
          </a:p>
          <a:p>
            <a:pPr lvl="0"/>
            <a:r>
              <a:rPr lang="en-US" dirty="0"/>
              <a:t>-There are so many organizations and opportunities here at Clemson. Take advantage of them. Get involved in research opportunities like creative inquiry or REU’s (research experience for undergraduates), study abroad, do internships and co-ops. </a:t>
            </a:r>
          </a:p>
          <a:p>
            <a:pPr lvl="0"/>
            <a:r>
              <a:rPr lang="en-US" dirty="0"/>
              <a:t>-All of these things will be great as you start building your resume. Resume’s are usually apart of the application process. </a:t>
            </a:r>
          </a:p>
          <a:p>
            <a:pPr lvl="0"/>
            <a:r>
              <a:rPr lang="en-US" dirty="0"/>
              <a:t>-Utilize Resources – for example the career services here is one of the top in the country. They can help you with your resume or to find internships or co-op opportunities. Academic Success Center and tutors and mentoring programs to make sure you are succeeding inside the classroom and getting good grades and succeeding her at Clemson. </a:t>
            </a:r>
          </a:p>
          <a:p>
            <a:pPr lvl="0"/>
            <a:r>
              <a:rPr lang="en-US" dirty="0"/>
              <a:t>-Build relationships- your faculty, staff, TA’s are great people to connect with. Pick their brains. They could help you get connected, achieve your goals and they could very well be the ones to write a letter of recommendation for you.</a:t>
            </a:r>
          </a:p>
          <a:p>
            <a:pPr eaLnBrk="1" hangingPunct="1">
              <a:buFontTx/>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25</a:t>
            </a:fld>
            <a:endParaRPr lang="en-US" dirty="0"/>
          </a:p>
        </p:txBody>
      </p:sp>
    </p:spTree>
    <p:extLst>
      <p:ext uri="{BB962C8B-B14F-4D97-AF65-F5344CB8AC3E}">
        <p14:creationId xmlns:p14="http://schemas.microsoft.com/office/powerpoint/2010/main" val="339739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dirty="0"/>
              <a:t>A</a:t>
            </a:r>
            <a:r>
              <a:rPr lang="en-US" baseline="0" dirty="0"/>
              <a:t> master’s degree will absolutely help you get ahead in the work force</a:t>
            </a:r>
          </a:p>
          <a:p>
            <a:pPr eaLnBrk="1" hangingPunct="1">
              <a:buFontTx/>
              <a:buChar char="•"/>
            </a:pPr>
            <a:r>
              <a:rPr lang="en-US" baseline="0" dirty="0"/>
              <a:t>With the market saturated with job seekers with bachelor’s degrees, the extra 2 years of schooling will help set you apart from the competition</a:t>
            </a:r>
          </a:p>
          <a:p>
            <a:pPr eaLnBrk="1" hangingPunct="1">
              <a:buFontTx/>
              <a:buChar char="•"/>
            </a:pPr>
            <a:r>
              <a:rPr lang="en-US" baseline="0" dirty="0"/>
              <a:t>Based on a study by the Georgetown University Center on Education and Workforce, individuals with a graduate degree can expect significantly higher career earnings across all disciplines</a:t>
            </a:r>
          </a:p>
          <a:p>
            <a:pPr eaLnBrk="1" hangingPunct="1">
              <a:buFontTx/>
              <a:buChar char="•"/>
            </a:pPr>
            <a:r>
              <a:rPr lang="en-US" baseline="0" dirty="0"/>
              <a:t>The personal rewards and satisfaction of earning a terminal degree are great. You become a true expert in the field where your passions lie.</a:t>
            </a:r>
          </a:p>
          <a:p>
            <a:pPr eaLnBrk="1" hangingPunct="1">
              <a:buFontTx/>
              <a:buChar char="•"/>
            </a:pPr>
            <a:endParaRPr lang="en-US" baseline="0" dirty="0"/>
          </a:p>
          <a:p>
            <a:r>
              <a:rPr lang="en-US" dirty="0"/>
              <a:t>Some students go straight thru and others take time and work and then go back to school or do it while working. There is no right path, just a best fit for you. </a:t>
            </a:r>
          </a:p>
          <a:p>
            <a:r>
              <a:rPr lang="en-US" dirty="0"/>
              <a:t>	</a:t>
            </a:r>
            <a:endParaRPr lang="en-US" baseline="0" dirty="0"/>
          </a:p>
          <a:p>
            <a:pPr eaLnBrk="1" hangingPunct="1">
              <a:buFontTx/>
              <a:buNone/>
            </a:pPr>
            <a:r>
              <a:rPr lang="en-US" dirty="0"/>
              <a:t>Having</a:t>
            </a:r>
            <a:r>
              <a:rPr lang="en-US" baseline="0" dirty="0"/>
              <a:t> a masters or a PHD better prepares you for a job in a field that you love</a:t>
            </a:r>
          </a:p>
          <a:p>
            <a:pPr eaLnBrk="1" hangingPunct="1">
              <a:buFontTx/>
              <a:buNone/>
            </a:pPr>
            <a:r>
              <a:rPr lang="en-US" baseline="0" dirty="0"/>
              <a:t>It will open more doors</a:t>
            </a:r>
          </a:p>
          <a:p>
            <a:pPr eaLnBrk="1" hangingPunct="1">
              <a:buFontTx/>
              <a:buNone/>
            </a:pPr>
            <a:endParaRPr lang="en-US" baseline="0" dirty="0"/>
          </a:p>
          <a:p>
            <a:pPr eaLnBrk="1" hangingPunct="1">
              <a:buFontTx/>
              <a:buNone/>
            </a:pPr>
            <a:r>
              <a:rPr lang="en-US" baseline="0" dirty="0"/>
              <a:t>What I loved about grad school was all the courses were in a field I was interested in</a:t>
            </a:r>
          </a:p>
          <a:p>
            <a:pPr eaLnBrk="1" hangingPunct="1">
              <a:buFontTx/>
              <a:buNone/>
            </a:pPr>
            <a:r>
              <a:rPr lang="en-US" baseline="0" dirty="0"/>
              <a:t>There were required courses, but in the discipline I was already interested in</a:t>
            </a:r>
          </a:p>
          <a:p>
            <a:pPr eaLnBrk="1" hangingPunct="1">
              <a:buFontTx/>
              <a:buNone/>
            </a:pPr>
            <a:r>
              <a:rPr lang="en-US" baseline="0" dirty="0"/>
              <a:t>That impacted my motivation and enjoyment</a:t>
            </a:r>
            <a:endParaRPr lang="en-US" dirty="0"/>
          </a:p>
          <a:p>
            <a:pPr eaLnBrk="1" hangingPunct="1">
              <a:buFontTx/>
              <a:buNone/>
            </a:pPr>
            <a:endParaRPr lang="en-US" baseline="0" dirty="0"/>
          </a:p>
          <a:p>
            <a:pPr eaLnBrk="1" hangingPunct="1">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2</a:t>
            </a:fld>
            <a:endParaRPr lang="en-US" dirty="0"/>
          </a:p>
        </p:txBody>
      </p:sp>
    </p:spTree>
    <p:extLst>
      <p:ext uri="{BB962C8B-B14F-4D97-AF65-F5344CB8AC3E}">
        <p14:creationId xmlns:p14="http://schemas.microsoft.com/office/powerpoint/2010/main" val="2260871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t>26</a:t>
            </a:fld>
            <a:endParaRPr lang="en-US" dirty="0"/>
          </a:p>
        </p:txBody>
      </p:sp>
    </p:spTree>
    <p:extLst>
      <p:ext uri="{BB962C8B-B14F-4D97-AF65-F5344CB8AC3E}">
        <p14:creationId xmlns:p14="http://schemas.microsoft.com/office/powerpoint/2010/main" val="196409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a typeface="+mn-ea"/>
                <a:cs typeface="+mn-cs"/>
              </a:rPr>
              <a:t>Clemson is one of the nation's top 25 public research universities. For our graduate students that means access to tremendous opportunities for </a:t>
            </a:r>
            <a:r>
              <a:rPr lang="en-US" sz="1200" u="sng" kern="1200" dirty="0">
                <a:solidFill>
                  <a:schemeClr val="tx1"/>
                </a:solidFill>
                <a:ea typeface="+mn-ea"/>
                <a:cs typeface="+mn-cs"/>
                <a:hlinkClick r:id="rId3"/>
              </a:rPr>
              <a:t>research and professional engagement. </a:t>
            </a:r>
          </a:p>
          <a:p>
            <a:r>
              <a:rPr lang="en-US" sz="1200" kern="1200" dirty="0">
                <a:solidFill>
                  <a:schemeClr val="tx1"/>
                </a:solidFill>
                <a:ea typeface="+mn-ea"/>
                <a:cs typeface="+mn-cs"/>
              </a:rPr>
              <a:t>Clemson offers 140+ graduate programs.</a:t>
            </a:r>
          </a:p>
          <a:p>
            <a:r>
              <a:rPr lang="en-US" sz="1200" kern="1200" dirty="0">
                <a:solidFill>
                  <a:schemeClr val="tx1"/>
                </a:solidFill>
                <a:ea typeface="+mn-ea"/>
                <a:cs typeface="+mn-cs"/>
              </a:rPr>
              <a:t>Our graduate students consistently rate Clemson faculty as "excellent."</a:t>
            </a:r>
          </a:p>
          <a:p>
            <a:r>
              <a:rPr lang="en-US" sz="1200" kern="1200" dirty="0">
                <a:solidFill>
                  <a:schemeClr val="tx1"/>
                </a:solidFill>
                <a:ea typeface="+mn-ea"/>
                <a:cs typeface="+mn-cs"/>
              </a:rPr>
              <a:t>Clemson offers a growing, inclusive and vibrant </a:t>
            </a:r>
            <a:r>
              <a:rPr lang="en-US" sz="1200" u="sng" kern="1200" dirty="0">
                <a:solidFill>
                  <a:schemeClr val="tx1"/>
                </a:solidFill>
                <a:ea typeface="+mn-ea"/>
                <a:cs typeface="+mn-cs"/>
                <a:hlinkClick r:id="rId4"/>
              </a:rPr>
              <a:t>graduate student community.</a:t>
            </a:r>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27</a:t>
            </a:fld>
            <a:endParaRPr lang="en-US" dirty="0"/>
          </a:p>
        </p:txBody>
      </p:sp>
    </p:spTree>
    <p:extLst>
      <p:ext uri="{BB962C8B-B14F-4D97-AF65-F5344CB8AC3E}">
        <p14:creationId xmlns:p14="http://schemas.microsoft.com/office/powerpoint/2010/main" val="180427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t>28</a:t>
            </a:fld>
            <a:endParaRPr lang="en-US" dirty="0"/>
          </a:p>
        </p:txBody>
      </p:sp>
    </p:spTree>
    <p:extLst>
      <p:ext uri="{BB962C8B-B14F-4D97-AF65-F5344CB8AC3E}">
        <p14:creationId xmlns:p14="http://schemas.microsoft.com/office/powerpoint/2010/main" val="89017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3</a:t>
            </a:fld>
            <a:endParaRPr lang="en-US" dirty="0"/>
          </a:p>
        </p:txBody>
      </p:sp>
    </p:spTree>
    <p:extLst>
      <p:ext uri="{BB962C8B-B14F-4D97-AF65-F5344CB8AC3E}">
        <p14:creationId xmlns:p14="http://schemas.microsoft.com/office/powerpoint/2010/main" val="267702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682A"/>
                </a:solidFill>
              </a:rPr>
              <a:t>MYTH #1:  It will cost me more money…</a:t>
            </a:r>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4</a:t>
            </a:fld>
            <a:endParaRPr lang="en-US" dirty="0"/>
          </a:p>
        </p:txBody>
      </p:sp>
    </p:spTree>
    <p:extLst>
      <p:ext uri="{BB962C8B-B14F-4D97-AF65-F5344CB8AC3E}">
        <p14:creationId xmlns:p14="http://schemas.microsoft.com/office/powerpoint/2010/main" val="223807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682A"/>
                </a:solidFill>
              </a:rPr>
              <a:t>MYTH #2:  It will limit my options…</a:t>
            </a:r>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5</a:t>
            </a:fld>
            <a:endParaRPr lang="en-US" dirty="0"/>
          </a:p>
        </p:txBody>
      </p:sp>
    </p:spTree>
    <p:extLst>
      <p:ext uri="{BB962C8B-B14F-4D97-AF65-F5344CB8AC3E}">
        <p14:creationId xmlns:p14="http://schemas.microsoft.com/office/powerpoint/2010/main" val="36041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682A"/>
                </a:solidFill>
              </a:rPr>
              <a:t>MYTH #3:  It is only for students with top grades…</a:t>
            </a:r>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6</a:t>
            </a:fld>
            <a:endParaRPr lang="en-US" dirty="0"/>
          </a:p>
        </p:txBody>
      </p:sp>
    </p:spTree>
    <p:extLst>
      <p:ext uri="{BB962C8B-B14F-4D97-AF65-F5344CB8AC3E}">
        <p14:creationId xmlns:p14="http://schemas.microsoft.com/office/powerpoint/2010/main" val="8576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682A"/>
                </a:solidFill>
              </a:rPr>
              <a:t>MYTH #4:  It is just more school…</a:t>
            </a:r>
          </a:p>
          <a:p>
            <a:endParaRPr lang="en-US" dirty="0"/>
          </a:p>
        </p:txBody>
      </p:sp>
      <p:sp>
        <p:nvSpPr>
          <p:cNvPr id="4" name="Slide Number Placeholder 3"/>
          <p:cNvSpPr>
            <a:spLocks noGrp="1"/>
          </p:cNvSpPr>
          <p:nvPr>
            <p:ph type="sldNum" sz="quarter" idx="10"/>
          </p:nvPr>
        </p:nvSpPr>
        <p:spPr/>
        <p:txBody>
          <a:bodyPr/>
          <a:lstStyle/>
          <a:p>
            <a:fld id="{DA5EC7B1-391B-6F44-A386-F2D65D3EBEB0}" type="slidenum">
              <a:rPr lang="en-US" smtClean="0"/>
              <a:t>7</a:t>
            </a:fld>
            <a:endParaRPr lang="en-US" dirty="0"/>
          </a:p>
        </p:txBody>
      </p:sp>
    </p:spTree>
    <p:extLst>
      <p:ext uri="{BB962C8B-B14F-4D97-AF65-F5344CB8AC3E}">
        <p14:creationId xmlns:p14="http://schemas.microsoft.com/office/powerpoint/2010/main" val="304776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Graduate School</a:t>
            </a:r>
            <a:r>
              <a:rPr lang="en-US" baseline="0" dirty="0"/>
              <a:t> is all about research and it starts with narrowing down the school options</a:t>
            </a:r>
          </a:p>
          <a:p>
            <a:endParaRPr lang="en-US" dirty="0"/>
          </a:p>
          <a:p>
            <a:r>
              <a:rPr lang="en-US" dirty="0"/>
              <a:t>Consider the school’s reputation</a:t>
            </a:r>
            <a:r>
              <a:rPr lang="en-US" baseline="0" dirty="0"/>
              <a:t> and rankings.  </a:t>
            </a:r>
          </a:p>
          <a:p>
            <a:r>
              <a:rPr lang="en-US" baseline="0" dirty="0"/>
              <a:t>Consider the program’s reputation, course work-is it relevant to your goals</a:t>
            </a:r>
          </a:p>
          <a:p>
            <a:r>
              <a:rPr lang="en-US" baseline="0" dirty="0"/>
              <a:t>Consider the faculty’s reputation, previous publications and research, Are there faculty with your interest?</a:t>
            </a:r>
          </a:p>
        </p:txBody>
      </p:sp>
      <p:sp>
        <p:nvSpPr>
          <p:cNvPr id="4" name="Slide Number Placeholder 3"/>
          <p:cNvSpPr>
            <a:spLocks noGrp="1"/>
          </p:cNvSpPr>
          <p:nvPr>
            <p:ph type="sldNum" sz="quarter" idx="10"/>
          </p:nvPr>
        </p:nvSpPr>
        <p:spPr/>
        <p:txBody>
          <a:bodyPr/>
          <a:lstStyle/>
          <a:p>
            <a:fld id="{DA5EC7B1-391B-6F44-A386-F2D65D3EBEB0}" type="slidenum">
              <a:rPr lang="en-US" smtClean="0"/>
              <a:t>8</a:t>
            </a:fld>
            <a:endParaRPr lang="en-US" dirty="0"/>
          </a:p>
        </p:txBody>
      </p:sp>
    </p:spTree>
    <p:extLst>
      <p:ext uri="{BB962C8B-B14F-4D97-AF65-F5344CB8AC3E}">
        <p14:creationId xmlns:p14="http://schemas.microsoft.com/office/powerpoint/2010/main" val="250703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EC7B1-391B-6F44-A386-F2D65D3EBEB0}" type="slidenum">
              <a:rPr lang="en-US" smtClean="0"/>
              <a:pPr/>
              <a:t>9</a:t>
            </a:fld>
            <a:endParaRPr lang="en-US" dirty="0"/>
          </a:p>
        </p:txBody>
      </p:sp>
    </p:spTree>
    <p:extLst>
      <p:ext uri="{BB962C8B-B14F-4D97-AF65-F5344CB8AC3E}">
        <p14:creationId xmlns:p14="http://schemas.microsoft.com/office/powerpoint/2010/main" val="3428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7048" y="1124711"/>
            <a:ext cx="9144000" cy="2258568"/>
          </a:xfrm>
        </p:spPr>
        <p:txBody>
          <a:bodyPr>
            <a:noAutofit/>
          </a:bodyPr>
          <a:lstStyle>
            <a:lvl1pPr algn="ctr">
              <a:defRPr sz="6000">
                <a:solidFill>
                  <a:schemeClr val="bg1"/>
                </a:solidFill>
                <a:effectLst>
                  <a:outerShdw blurRad="50800" dist="76200" dir="2700000" algn="tl" rotWithShape="0">
                    <a:prstClr val="black">
                      <a:alpha val="40000"/>
                    </a:prstClr>
                  </a:outerShdw>
                </a:effectLst>
              </a:defRPr>
            </a:lvl1pPr>
          </a:lstStyle>
          <a:p>
            <a:r>
              <a:rPr lang="en-US" dirty="0"/>
              <a:t>Click to edit Master title style</a:t>
            </a:r>
          </a:p>
        </p:txBody>
      </p:sp>
      <p:sp>
        <p:nvSpPr>
          <p:cNvPr id="5" name="Text Placeholder 4"/>
          <p:cNvSpPr>
            <a:spLocks noGrp="1"/>
          </p:cNvSpPr>
          <p:nvPr>
            <p:ph type="body" sz="quarter" idx="10" hasCustomPrompt="1"/>
          </p:nvPr>
        </p:nvSpPr>
        <p:spPr>
          <a:xfrm>
            <a:off x="1527175" y="3522663"/>
            <a:ext cx="9144000" cy="1828800"/>
          </a:xfrm>
        </p:spPr>
        <p:txBody>
          <a:bodyPr/>
          <a:lstStyle>
            <a:lvl1pPr marL="0" indent="0" algn="ctr">
              <a:buNone/>
              <a:defRPr b="0" i="0">
                <a:solidFill>
                  <a:schemeClr val="bg1"/>
                </a:solidFill>
              </a:defRPr>
            </a:lvl1pPr>
          </a:lstStyle>
          <a:p>
            <a:pPr lvl="0"/>
            <a:r>
              <a:rPr lang="en-US" dirty="0"/>
              <a:t>Click to edit Master subtitle style</a:t>
            </a:r>
          </a:p>
        </p:txBody>
      </p:sp>
    </p:spTree>
    <p:extLst>
      <p:ext uri="{BB962C8B-B14F-4D97-AF65-F5344CB8AC3E}">
        <p14:creationId xmlns:p14="http://schemas.microsoft.com/office/powerpoint/2010/main" val="119034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2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dient background">
    <p:bg>
      <p:bgPr>
        <a:gradFill flip="none" rotWithShape="1">
          <a:gsLst>
            <a:gs pos="100000">
              <a:schemeClr val="accent1">
                <a:lumMod val="5000"/>
                <a:lumOff val="95000"/>
              </a:schemeClr>
            </a:gs>
            <a:gs pos="29000">
              <a:schemeClr val="accent1">
                <a:lumMod val="45000"/>
                <a:lumOff val="55000"/>
              </a:schemeClr>
            </a:gs>
            <a:gs pos="19000">
              <a:schemeClr val="accent1">
                <a:lumMod val="45000"/>
                <a:lumOff val="55000"/>
              </a:schemeClr>
            </a:gs>
            <a:gs pos="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0" y="5828409"/>
            <a:ext cx="12192000"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p:nvPr>
        </p:nvSpPr>
        <p:spPr>
          <a:xfrm>
            <a:off x="1532591" y="806450"/>
            <a:ext cx="9144000" cy="4800974"/>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534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8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alt">
    <p:spTree>
      <p:nvGrpSpPr>
        <p:cNvPr id="1" name=""/>
        <p:cNvGrpSpPr/>
        <p:nvPr/>
      </p:nvGrpSpPr>
      <p:grpSpPr>
        <a:xfrm>
          <a:off x="0" y="0"/>
          <a:ext cx="0" cy="0"/>
          <a:chOff x="0" y="0"/>
          <a:chExt cx="0" cy="0"/>
        </a:xfrm>
      </p:grpSpPr>
      <p:sp>
        <p:nvSpPr>
          <p:cNvPr id="2" name="Title 1"/>
          <p:cNvSpPr>
            <a:spLocks noGrp="1"/>
          </p:cNvSpPr>
          <p:nvPr>
            <p:ph type="ctrTitle"/>
          </p:nvPr>
        </p:nvSpPr>
        <p:spPr>
          <a:xfrm>
            <a:off x="1527048" y="1122363"/>
            <a:ext cx="9144000" cy="237744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88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795246"/>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6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104621"/>
            <a:ext cx="10515600" cy="2852737"/>
          </a:xfrm>
        </p:spPr>
        <p:txBody>
          <a:bodyPr anchor="b"/>
          <a:lstStyle>
            <a:lvl1pPr>
              <a:defRPr sz="6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3984346"/>
            <a:ext cx="10515600" cy="1500187"/>
          </a:xfrm>
        </p:spPr>
        <p:txBody>
          <a:bodyPr/>
          <a:lstStyle>
            <a:lvl1pPr marL="0" indent="0">
              <a:buNone/>
              <a:defRPr sz="2400" b="0" i="0" baseline="0">
                <a:solidFill>
                  <a:schemeClr val="accent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702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3902822"/>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02822"/>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227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baseline="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169584"/>
          </a:xfrm>
        </p:spPr>
        <p:txBody>
          <a:bodyPr/>
          <a:lstStyle>
            <a:lvl1pPr>
              <a:defRPr b="0" i="0">
                <a:latin typeface="Arial Regular"/>
                <a:ea typeface="Verdana" charset="0"/>
                <a:cs typeface="Verdana" charset="0"/>
              </a:defRPr>
            </a:lvl1pPr>
            <a:lvl2pPr>
              <a:defRPr b="0" i="0">
                <a:latin typeface="Arial Regular"/>
                <a:ea typeface="Verdana" charset="0"/>
                <a:cs typeface="Verdana" charset="0"/>
              </a:defRPr>
            </a:lvl2pPr>
            <a:lvl3pPr>
              <a:defRPr b="0" i="0">
                <a:latin typeface="Arial Regular"/>
                <a:ea typeface="Verdana" charset="0"/>
                <a:cs typeface="Verdana" charset="0"/>
              </a:defRPr>
            </a:lvl3pPr>
            <a:lvl4pPr>
              <a:defRPr b="0" i="0">
                <a:latin typeface="Arial Regular"/>
                <a:ea typeface="Verdana" charset="0"/>
                <a:cs typeface="Verdana" charset="0"/>
              </a:defRPr>
            </a:lvl4pPr>
            <a:lvl5pPr>
              <a:defRPr b="0" i="0">
                <a:latin typeface="Arial Regular"/>
                <a:ea typeface="Verdana" charset="0"/>
                <a:cs typeface="Verdan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baseline="0">
                <a:latin typeface="Arial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169584"/>
          </a:xfrm>
        </p:spPr>
        <p:txBody>
          <a:bodyPr/>
          <a:lstStyle>
            <a:lvl1pPr>
              <a:defRPr b="0" i="0">
                <a:latin typeface="Arial Regular"/>
                <a:ea typeface="Verdana" charset="0"/>
                <a:cs typeface="Verdana" charset="0"/>
              </a:defRPr>
            </a:lvl1pPr>
            <a:lvl2pPr>
              <a:defRPr b="0" i="0">
                <a:latin typeface="Arial Regular"/>
                <a:ea typeface="Verdana" charset="0"/>
                <a:cs typeface="Verdana" charset="0"/>
              </a:defRPr>
            </a:lvl2pPr>
            <a:lvl3pPr>
              <a:defRPr b="0" i="0">
                <a:latin typeface="Arial Regular"/>
                <a:ea typeface="Verdana" charset="0"/>
                <a:cs typeface="Verdana" charset="0"/>
              </a:defRPr>
            </a:lvl3pPr>
            <a:lvl4pPr>
              <a:defRPr b="0" i="0">
                <a:latin typeface="Arial Regular"/>
                <a:ea typeface="Verdana" charset="0"/>
                <a:cs typeface="Verdana" charset="0"/>
              </a:defRPr>
            </a:lvl4pPr>
            <a:lvl5pPr>
              <a:defRPr b="0" i="0">
                <a:latin typeface="Arial Regular"/>
                <a:ea typeface="Verdana" charset="0"/>
                <a:cs typeface="Verdan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03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5443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6"/>
            <a:ext cx="6172200" cy="4566210"/>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496235"/>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18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552763"/>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827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5716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801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5852159"/>
            <a:ext cx="12192000" cy="1005840"/>
          </a:xfrm>
          <a:prstGeom prst="rect">
            <a:avLst/>
          </a:prstGeom>
          <a:solidFill>
            <a:srgbClr val="522D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Arial Regular"/>
            </a:endParaRPr>
          </a:p>
        </p:txBody>
      </p:sp>
      <p:pic>
        <p:nvPicPr>
          <p:cNvPr id="8" name="Picture 7"/>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201302" y="6071616"/>
            <a:ext cx="2152498" cy="561441"/>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842496" y="6071616"/>
            <a:ext cx="2073194" cy="530352"/>
          </a:xfrm>
          <a:prstGeom prst="rect">
            <a:avLst/>
          </a:prstGeom>
        </p:spPr>
      </p:pic>
    </p:spTree>
    <p:extLst>
      <p:ext uri="{BB962C8B-B14F-4D97-AF65-F5344CB8AC3E}">
        <p14:creationId xmlns:p14="http://schemas.microsoft.com/office/powerpoint/2010/main" val="1721218751"/>
      </p:ext>
    </p:extLst>
  </p:cSld>
  <p:clrMap bg1="lt1" tx1="dk1" bg2="lt2" tx2="dk2" accent1="accent1" accent2="accent2" accent3="accent3" accent4="accent4" accent5="accent5" accent6="accent6" hlink="hlink" folHlink="folHlink"/>
  <p:sldLayoutIdLst>
    <p:sldLayoutId id="2147483691" r:id="rId1"/>
    <p:sldLayoutId id="2147483679" r:id="rId2"/>
    <p:sldLayoutId id="2147483680" r:id="rId3"/>
    <p:sldLayoutId id="2147483681" r:id="rId4"/>
    <p:sldLayoutId id="2147483682" r:id="rId5"/>
    <p:sldLayoutId id="2147483683" r:id="rId6"/>
    <p:sldLayoutId id="2147483684" r:id="rId7"/>
    <p:sldLayoutId id="2147483686" r:id="rId8"/>
    <p:sldLayoutId id="2147483687" r:id="rId9"/>
    <p:sldLayoutId id="2147483685" r:id="rId10"/>
    <p:sldLayoutId id="21474836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0" i="0" kern="1200" baseline="0">
          <a:solidFill>
            <a:schemeClr val="tx2"/>
          </a:solidFill>
          <a:latin typeface="Arial Regular"/>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baseline="0">
          <a:solidFill>
            <a:schemeClr val="accent2"/>
          </a:solidFill>
          <a:latin typeface="Arial Regular"/>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b="0" i="0" kern="1200" baseline="0">
          <a:solidFill>
            <a:schemeClr val="accent2"/>
          </a:solidFill>
          <a:latin typeface="Arial Regular"/>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b="0" i="0" kern="1200" baseline="0">
          <a:solidFill>
            <a:schemeClr val="accent2"/>
          </a:solidFill>
          <a:latin typeface="Arial Regular"/>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b="0" i="0" kern="1200" baseline="0">
          <a:solidFill>
            <a:schemeClr val="accent2"/>
          </a:solidFill>
          <a:latin typeface="Arial Regular"/>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b="0" i="0" kern="1200" baseline="0">
          <a:solidFill>
            <a:schemeClr val="accent2"/>
          </a:solidFill>
          <a:latin typeface="Arial Regular"/>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65072"/>
            <a:ext cx="12192000" cy="1059689"/>
          </a:xfrm>
        </p:spPr>
        <p:txBody>
          <a:bodyPr/>
          <a:lstStyle/>
          <a:p>
            <a:r>
              <a:rPr lang="en-US" sz="8800" b="1" dirty="0">
                <a:latin typeface="Arial Black" panose="020B0604020202020204" pitchFamily="34" charset="0"/>
                <a:cs typeface="Arial Black" panose="020B0604020202020204" pitchFamily="34" charset="0"/>
              </a:rPr>
              <a:t>Grad School 101</a:t>
            </a:r>
          </a:p>
        </p:txBody>
      </p:sp>
    </p:spTree>
    <p:extLst>
      <p:ext uri="{BB962C8B-B14F-4D97-AF65-F5344CB8AC3E}">
        <p14:creationId xmlns:p14="http://schemas.microsoft.com/office/powerpoint/2010/main" val="111936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91613" y="999059"/>
            <a:ext cx="6037729" cy="480593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5138" lvl="1" indent="-452438">
              <a:buNone/>
            </a:pPr>
            <a:r>
              <a:rPr lang="en-US" sz="3200" b="1" dirty="0">
                <a:solidFill>
                  <a:srgbClr val="FF682A"/>
                </a:solidFill>
                <a:uFill>
                  <a:solidFill>
                    <a:srgbClr val="FF682A"/>
                  </a:solidFill>
                </a:uFill>
                <a:latin typeface="Arial" panose="020B0604020202020204" pitchFamily="34" charset="0"/>
                <a:cs typeface="Arial" panose="020B0604020202020204" pitchFamily="34" charset="0"/>
              </a:rPr>
              <a:t>Start multiple dialogues</a:t>
            </a:r>
          </a:p>
          <a:p>
            <a:pPr marL="239713" lvl="2" indent="-227013">
              <a:lnSpc>
                <a:spcPct val="100000"/>
              </a:lnSpc>
              <a:buFont typeface="Wingdings" pitchFamily="2" charset="2"/>
              <a:buChar char="§"/>
            </a:pPr>
            <a:r>
              <a:rPr lang="en-US" sz="2400" dirty="0">
                <a:latin typeface="Arial Regular"/>
                <a:cs typeface="Trade Gothic LT Std"/>
              </a:rPr>
              <a:t>Express your interest before you apply</a:t>
            </a:r>
          </a:p>
          <a:p>
            <a:pPr marL="917575" lvl="3" indent="-342900">
              <a:lnSpc>
                <a:spcPct val="100000"/>
              </a:lnSpc>
              <a:buFont typeface="Arial" panose="020B0604020202020204" pitchFamily="34" charset="0"/>
              <a:buChar char="•"/>
            </a:pPr>
            <a:r>
              <a:rPr lang="en-US" sz="2000" dirty="0">
                <a:latin typeface="Arial Regular"/>
                <a:cs typeface="Trade Gothic LT Std"/>
              </a:rPr>
              <a:t>Let them know who you are</a:t>
            </a:r>
          </a:p>
          <a:p>
            <a:pPr marL="239713" lvl="2" indent="-227013">
              <a:lnSpc>
                <a:spcPct val="100000"/>
              </a:lnSpc>
              <a:buFont typeface="Wingdings" pitchFamily="2" charset="2"/>
              <a:buChar char="§"/>
            </a:pPr>
            <a:r>
              <a:rPr lang="en-US" sz="2400" dirty="0">
                <a:latin typeface="Arial Regular"/>
                <a:cs typeface="Trade Gothic LT Std"/>
              </a:rPr>
              <a:t>Visit the program in person (if possible)</a:t>
            </a:r>
          </a:p>
          <a:p>
            <a:pPr marL="239713" lvl="2" indent="-227013">
              <a:lnSpc>
                <a:spcPct val="100000"/>
              </a:lnSpc>
              <a:buFont typeface="Wingdings" pitchFamily="2" charset="2"/>
              <a:buChar char="§"/>
            </a:pPr>
            <a:r>
              <a:rPr lang="en-US" sz="2400" dirty="0">
                <a:latin typeface="Arial Regular"/>
                <a:cs typeface="Trade Gothic LT Std"/>
              </a:rPr>
              <a:t>Identify Faculty</a:t>
            </a:r>
          </a:p>
          <a:p>
            <a:pPr marL="922338" lvl="3" indent="-347663">
              <a:lnSpc>
                <a:spcPct val="100000"/>
              </a:lnSpc>
              <a:buFont typeface="Arial" panose="020B0604020202020204" pitchFamily="34" charset="0"/>
              <a:buChar char="•"/>
            </a:pPr>
            <a:r>
              <a:rPr lang="en-US" sz="2000" dirty="0">
                <a:latin typeface="Arial Regular"/>
                <a:cs typeface="Trade Gothic LT Std"/>
              </a:rPr>
              <a:t>Do any have research interests that align with your own?</a:t>
            </a:r>
          </a:p>
          <a:p>
            <a:pPr marL="922338" lvl="3" indent="-347663">
              <a:lnSpc>
                <a:spcPct val="100000"/>
              </a:lnSpc>
              <a:buFont typeface="Arial" panose="020B0604020202020204" pitchFamily="34" charset="0"/>
              <a:buChar char="•"/>
            </a:pPr>
            <a:r>
              <a:rPr lang="en-US" sz="2000" dirty="0">
                <a:latin typeface="Arial Regular"/>
                <a:cs typeface="Trade Gothic LT Std"/>
              </a:rPr>
              <a:t>Contact 1 or 2 specific faculty members</a:t>
            </a:r>
          </a:p>
          <a:p>
            <a:pPr marL="1552575" lvl="4" indent="-342900">
              <a:lnSpc>
                <a:spcPct val="100000"/>
              </a:lnSpc>
              <a:buFont typeface="Arial" panose="020B0604020202020204" pitchFamily="34" charset="0"/>
              <a:buChar char="•"/>
            </a:pPr>
            <a:r>
              <a:rPr lang="en-US" sz="2000" dirty="0">
                <a:latin typeface="Arial Regular"/>
                <a:cs typeface="Trade Gothic LT Std"/>
              </a:rPr>
              <a:t>Describe yourself</a:t>
            </a:r>
          </a:p>
          <a:p>
            <a:pPr marL="1552575" lvl="4" indent="-342900">
              <a:lnSpc>
                <a:spcPct val="100000"/>
              </a:lnSpc>
              <a:buFont typeface="Arial" panose="020B0604020202020204" pitchFamily="34" charset="0"/>
              <a:buChar char="•"/>
            </a:pPr>
            <a:r>
              <a:rPr lang="en-US" sz="2000" dirty="0">
                <a:latin typeface="Arial Regular"/>
                <a:cs typeface="Trade Gothic LT Std"/>
              </a:rPr>
              <a:t>Indicate interest in their work and why</a:t>
            </a:r>
          </a:p>
          <a:p>
            <a:pPr marL="239713" lvl="2" indent="-227013">
              <a:lnSpc>
                <a:spcPct val="100000"/>
              </a:lnSpc>
              <a:buFont typeface="Wingdings" pitchFamily="2" charset="2"/>
              <a:buChar char="§"/>
            </a:pPr>
            <a:r>
              <a:rPr lang="en-US" sz="2400" dirty="0">
                <a:latin typeface="Arial Regular"/>
                <a:cs typeface="Trade Gothic LT Std"/>
              </a:rPr>
              <a:t>Talk to current students in the program </a:t>
            </a:r>
            <a:br>
              <a:rPr lang="en-US" sz="2400" dirty="0">
                <a:latin typeface="Arial Regular"/>
                <a:cs typeface="Trade Gothic LT Std"/>
              </a:rPr>
            </a:br>
            <a:r>
              <a:rPr lang="en-US" sz="2400" dirty="0">
                <a:latin typeface="Arial Regular"/>
                <a:cs typeface="Trade Gothic LT Std"/>
              </a:rPr>
              <a:t>(if possible)</a:t>
            </a:r>
          </a:p>
        </p:txBody>
      </p:sp>
      <p:pic>
        <p:nvPicPr>
          <p:cNvPr id="5" name="Picture 4">
            <a:extLst>
              <a:ext uri="{FF2B5EF4-FFF2-40B4-BE49-F238E27FC236}">
                <a16:creationId xmlns:a16="http://schemas.microsoft.com/office/drawing/2014/main" id="{E7F80DD7-0A68-0145-ADC7-2674A027AA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20955" y="0"/>
            <a:ext cx="5371045" cy="5852160"/>
          </a:xfrm>
          <a:prstGeom prst="rect">
            <a:avLst/>
          </a:prstGeom>
        </p:spPr>
      </p:pic>
      <p:sp>
        <p:nvSpPr>
          <p:cNvPr id="4" name="Rectangle 3"/>
          <p:cNvSpPr/>
          <p:nvPr/>
        </p:nvSpPr>
        <p:spPr>
          <a:xfrm>
            <a:off x="0" y="257378"/>
            <a:ext cx="9326880" cy="646331"/>
          </a:xfrm>
          <a:prstGeom prst="rect">
            <a:avLst/>
          </a:prstGeom>
          <a:solidFill>
            <a:srgbClr val="FF682A"/>
          </a:solidFill>
        </p:spPr>
        <p:txBody>
          <a:bodyPr wrap="square" anchor="ctr" anchorCtr="0">
            <a:spAutoFit/>
          </a:bodyPr>
          <a:lstStyle/>
          <a:p>
            <a:pPr algn="ctr"/>
            <a:r>
              <a:rPr lang="en-US" sz="3600" b="1" dirty="0">
                <a:solidFill>
                  <a:srgbClr val="401B6D"/>
                </a:solidFill>
                <a:latin typeface="Arial Regular"/>
                <a:cs typeface="Trade Gothic LT Std Bold 2"/>
              </a:rPr>
              <a:t>Communicating with a Graduate Program</a:t>
            </a:r>
            <a:endParaRPr lang="en-US" sz="3600" b="1" dirty="0">
              <a:latin typeface="Arial Regular"/>
            </a:endParaRPr>
          </a:p>
        </p:txBody>
      </p:sp>
    </p:spTree>
    <p:extLst>
      <p:ext uri="{BB962C8B-B14F-4D97-AF65-F5344CB8AC3E}">
        <p14:creationId xmlns:p14="http://schemas.microsoft.com/office/powerpoint/2010/main" val="176396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8D0A4-C47F-4747-B9BC-A81760CD1F0C}"/>
              </a:ext>
            </a:extLst>
          </p:cNvPr>
          <p:cNvPicPr>
            <a:picLocks noChangeAspect="1"/>
          </p:cNvPicPr>
          <p:nvPr/>
        </p:nvPicPr>
        <p:blipFill>
          <a:blip r:embed="rId3"/>
          <a:stretch>
            <a:fillRect/>
          </a:stretch>
        </p:blipFill>
        <p:spPr>
          <a:xfrm>
            <a:off x="0" y="-1"/>
            <a:ext cx="5854700" cy="5854700"/>
          </a:xfrm>
          <a:prstGeom prst="rect">
            <a:avLst/>
          </a:prstGeom>
        </p:spPr>
      </p:pic>
      <p:sp>
        <p:nvSpPr>
          <p:cNvPr id="8" name="Rectangle 7">
            <a:extLst>
              <a:ext uri="{FF2B5EF4-FFF2-40B4-BE49-F238E27FC236}">
                <a16:creationId xmlns:a16="http://schemas.microsoft.com/office/drawing/2014/main" id="{CA0352CD-3F85-7546-962D-8BDD55EF5840}"/>
              </a:ext>
            </a:extLst>
          </p:cNvPr>
          <p:cNvSpPr/>
          <p:nvPr/>
        </p:nvSpPr>
        <p:spPr>
          <a:xfrm>
            <a:off x="2865120" y="257378"/>
            <a:ext cx="9326880" cy="646331"/>
          </a:xfrm>
          <a:prstGeom prst="rect">
            <a:avLst/>
          </a:prstGeom>
          <a:solidFill>
            <a:srgbClr val="FF682A"/>
          </a:solidFill>
        </p:spPr>
        <p:txBody>
          <a:bodyPr wrap="square" anchor="ctr" anchorCtr="0">
            <a:spAutoFit/>
          </a:bodyPr>
          <a:lstStyle/>
          <a:p>
            <a:pPr algn="ctr"/>
            <a:r>
              <a:rPr lang="en-US" sz="3600" b="1" dirty="0">
                <a:solidFill>
                  <a:srgbClr val="401B6D"/>
                </a:solidFill>
                <a:latin typeface="Arial Regular"/>
                <a:cs typeface="Trade Gothic LT Std Bold 2"/>
              </a:rPr>
              <a:t>Communicating with a Graduate Program</a:t>
            </a:r>
            <a:endParaRPr lang="en-US" sz="3600" b="1" dirty="0">
              <a:latin typeface="Arial Regular"/>
            </a:endParaRPr>
          </a:p>
        </p:txBody>
      </p:sp>
      <p:sp>
        <p:nvSpPr>
          <p:cNvPr id="3" name="Rectangle 3"/>
          <p:cNvSpPr txBox="1">
            <a:spLocks noChangeArrowheads="1"/>
          </p:cNvSpPr>
          <p:nvPr/>
        </p:nvSpPr>
        <p:spPr>
          <a:xfrm>
            <a:off x="5970494" y="1512026"/>
            <a:ext cx="5728447" cy="3734356"/>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9063" lvl="1" indent="0">
              <a:lnSpc>
                <a:spcPct val="100000"/>
              </a:lnSpc>
              <a:buNone/>
            </a:pPr>
            <a:r>
              <a:rPr lang="en-US" sz="3600" b="1" dirty="0">
                <a:solidFill>
                  <a:srgbClr val="FF682A"/>
                </a:solidFill>
                <a:latin typeface="Arial Regular"/>
                <a:cs typeface="Trade Gothic LT Std"/>
              </a:rPr>
              <a:t>Communication tips</a:t>
            </a:r>
          </a:p>
          <a:p>
            <a:pPr marL="809625" lvl="2" indent="-460375">
              <a:lnSpc>
                <a:spcPct val="100000"/>
              </a:lnSpc>
              <a:buFont typeface="Wingdings" pitchFamily="2" charset="2"/>
              <a:buChar char="§"/>
            </a:pPr>
            <a:r>
              <a:rPr lang="en-US" sz="3200" dirty="0">
                <a:latin typeface="Arial Regular"/>
                <a:cs typeface="Trade Gothic LT Std"/>
              </a:rPr>
              <a:t>Use good judgment when establishing lines of communication</a:t>
            </a:r>
          </a:p>
          <a:p>
            <a:pPr marL="806450" lvl="2" indent="-457200">
              <a:lnSpc>
                <a:spcPct val="100000"/>
              </a:lnSpc>
              <a:buFont typeface="Wingdings" pitchFamily="2" charset="2"/>
              <a:buChar char="§"/>
            </a:pPr>
            <a:r>
              <a:rPr lang="en-US" sz="3200" dirty="0">
                <a:latin typeface="Arial Regular"/>
                <a:cs typeface="Trade Gothic LT Std"/>
              </a:rPr>
              <a:t>Be professional</a:t>
            </a:r>
          </a:p>
          <a:p>
            <a:pPr marL="806450" lvl="2" indent="-457200">
              <a:lnSpc>
                <a:spcPct val="100000"/>
              </a:lnSpc>
              <a:buFont typeface="Wingdings" pitchFamily="2" charset="2"/>
              <a:buChar char="§"/>
            </a:pPr>
            <a:r>
              <a:rPr lang="en-US" sz="3200" dirty="0">
                <a:latin typeface="Arial Regular"/>
                <a:cs typeface="Trade Gothic LT Std"/>
              </a:rPr>
              <a:t>Sell yourself!</a:t>
            </a:r>
          </a:p>
          <a:p>
            <a:pPr marL="1152525" lvl="3" indent="-342900">
              <a:lnSpc>
                <a:spcPct val="100000"/>
              </a:lnSpc>
              <a:buFont typeface="Arial" panose="020B0604020202020204" pitchFamily="34" charset="0"/>
              <a:buChar char="•"/>
            </a:pPr>
            <a:r>
              <a:rPr lang="en-US" sz="2400" dirty="0">
                <a:latin typeface="Arial Regular"/>
                <a:cs typeface="Trade Gothic LT Std"/>
              </a:rPr>
              <a:t>What do you bring to the table? </a:t>
            </a:r>
            <a:endParaRPr lang="en-US" dirty="0">
              <a:solidFill>
                <a:srgbClr val="F4702F"/>
              </a:solidFill>
              <a:latin typeface="Arial Regular"/>
              <a:cs typeface="Trade Gothic LT Std"/>
            </a:endParaRPr>
          </a:p>
        </p:txBody>
      </p:sp>
    </p:spTree>
    <p:extLst>
      <p:ext uri="{BB962C8B-B14F-4D97-AF65-F5344CB8AC3E}">
        <p14:creationId xmlns:p14="http://schemas.microsoft.com/office/powerpoint/2010/main" val="31614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190B7E-4DD0-2547-B20E-9C1D45D330E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642818" y="0"/>
            <a:ext cx="3549182" cy="5861304"/>
          </a:xfrm>
          <a:prstGeom prst="rect">
            <a:avLst/>
          </a:prstGeom>
        </p:spPr>
      </p:pic>
      <p:sp>
        <p:nvSpPr>
          <p:cNvPr id="3" name="Rectangle 3"/>
          <p:cNvSpPr txBox="1">
            <a:spLocks noChangeArrowheads="1"/>
          </p:cNvSpPr>
          <p:nvPr/>
        </p:nvSpPr>
        <p:spPr>
          <a:xfrm>
            <a:off x="248775" y="1313598"/>
            <a:ext cx="8109418" cy="59093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525" lvl="1" indent="0">
              <a:buNone/>
            </a:pPr>
            <a:r>
              <a:rPr lang="en-US" sz="3600" b="1" dirty="0">
                <a:solidFill>
                  <a:srgbClr val="FF682A"/>
                </a:solidFill>
                <a:latin typeface="Arial Regular"/>
                <a:cs typeface="Trade Gothic LT Std"/>
              </a:rPr>
              <a:t>What is needed to apply?</a:t>
            </a:r>
          </a:p>
        </p:txBody>
      </p:sp>
      <p:sp>
        <p:nvSpPr>
          <p:cNvPr id="4" name="TextBox 3">
            <a:extLst>
              <a:ext uri="{FF2B5EF4-FFF2-40B4-BE49-F238E27FC236}">
                <a16:creationId xmlns:a16="http://schemas.microsoft.com/office/drawing/2014/main" id="{89342307-2CD4-4245-AC05-730F08101D20}"/>
              </a:ext>
            </a:extLst>
          </p:cNvPr>
          <p:cNvSpPr txBox="1"/>
          <p:nvPr/>
        </p:nvSpPr>
        <p:spPr>
          <a:xfrm>
            <a:off x="263063" y="2053207"/>
            <a:ext cx="4625787" cy="3293209"/>
          </a:xfrm>
          <a:prstGeom prst="rect">
            <a:avLst/>
          </a:prstGeom>
          <a:noFill/>
        </p:spPr>
        <p:txBody>
          <a:bodyPr wrap="square" rtlCol="0">
            <a:spAutoFit/>
          </a:bodyPr>
          <a:lstStyle/>
          <a:p>
            <a:pPr marL="241300" lvl="2" indent="-239713">
              <a:spcAft>
                <a:spcPts val="1200"/>
              </a:spcAft>
              <a:buFont typeface="Wingdings" pitchFamily="2" charset="2"/>
              <a:buChar char="§"/>
            </a:pPr>
            <a:r>
              <a:rPr lang="en-US" sz="2800" dirty="0">
                <a:solidFill>
                  <a:schemeClr val="accent2"/>
                </a:solidFill>
                <a:latin typeface="Arial Regular"/>
                <a:cs typeface="Trade Gothic LT Std"/>
              </a:rPr>
              <a:t>Application</a:t>
            </a:r>
          </a:p>
          <a:p>
            <a:pPr marL="241300" lvl="2" indent="-239713">
              <a:spcAft>
                <a:spcPts val="1200"/>
              </a:spcAft>
              <a:buFont typeface="Wingdings" pitchFamily="2" charset="2"/>
              <a:buChar char="§"/>
            </a:pPr>
            <a:r>
              <a:rPr lang="en-US" sz="2800" dirty="0">
                <a:solidFill>
                  <a:schemeClr val="accent2"/>
                </a:solidFill>
                <a:latin typeface="Arial Regular"/>
                <a:cs typeface="Trade Gothic LT Std"/>
              </a:rPr>
              <a:t>Transcripts</a:t>
            </a:r>
          </a:p>
          <a:p>
            <a:pPr marL="241300" lvl="2" indent="-239713">
              <a:spcAft>
                <a:spcPts val="1200"/>
              </a:spcAft>
              <a:buFont typeface="Wingdings" pitchFamily="2" charset="2"/>
              <a:buChar char="§"/>
            </a:pPr>
            <a:r>
              <a:rPr lang="en-US" sz="2800" dirty="0">
                <a:solidFill>
                  <a:schemeClr val="accent2"/>
                </a:solidFill>
                <a:latin typeface="Arial Regular"/>
                <a:cs typeface="Trade Gothic LT Std"/>
              </a:rPr>
              <a:t>GRE or GMAT scores</a:t>
            </a:r>
          </a:p>
          <a:p>
            <a:pPr marL="241300" lvl="2" indent="-239713">
              <a:spcAft>
                <a:spcPts val="1200"/>
              </a:spcAft>
              <a:buFont typeface="Wingdings" pitchFamily="2" charset="2"/>
              <a:buChar char="§"/>
            </a:pPr>
            <a:r>
              <a:rPr lang="en-US" sz="2800" dirty="0">
                <a:solidFill>
                  <a:schemeClr val="accent2"/>
                </a:solidFill>
                <a:latin typeface="Arial Regular"/>
                <a:cs typeface="Trade Gothic LT Std"/>
              </a:rPr>
              <a:t>English proficiency exam (international students)</a:t>
            </a:r>
          </a:p>
          <a:p>
            <a:pPr marL="241300" lvl="3" indent="-239713">
              <a:spcAft>
                <a:spcPts val="1200"/>
              </a:spcAft>
              <a:buFont typeface="Wingdings" pitchFamily="2" charset="2"/>
              <a:buChar char="§"/>
            </a:pPr>
            <a:r>
              <a:rPr lang="en-US" sz="2800" dirty="0">
                <a:solidFill>
                  <a:schemeClr val="accent2"/>
                </a:solidFill>
                <a:latin typeface="Arial Regular"/>
                <a:cs typeface="Trade Gothic LT Std"/>
              </a:rPr>
              <a:t>TOEFL, IELTS, or PTE </a:t>
            </a:r>
          </a:p>
        </p:txBody>
      </p:sp>
      <p:sp>
        <p:nvSpPr>
          <p:cNvPr id="5" name="TextBox 4">
            <a:extLst>
              <a:ext uri="{FF2B5EF4-FFF2-40B4-BE49-F238E27FC236}">
                <a16:creationId xmlns:a16="http://schemas.microsoft.com/office/drawing/2014/main" id="{E7EFCBE4-D4A1-7E41-BFAE-C804C9BDB6C0}"/>
              </a:ext>
            </a:extLst>
          </p:cNvPr>
          <p:cNvSpPr txBox="1"/>
          <p:nvPr/>
        </p:nvSpPr>
        <p:spPr>
          <a:xfrm>
            <a:off x="4857478" y="2053207"/>
            <a:ext cx="3729313" cy="3570208"/>
          </a:xfrm>
          <a:prstGeom prst="rect">
            <a:avLst/>
          </a:prstGeom>
          <a:noFill/>
        </p:spPr>
        <p:txBody>
          <a:bodyPr wrap="square" rtlCol="0">
            <a:spAutoFit/>
          </a:bodyPr>
          <a:lstStyle/>
          <a:p>
            <a:pPr marL="241300" lvl="2" indent="-241300">
              <a:spcAft>
                <a:spcPts val="1200"/>
              </a:spcAft>
              <a:buFont typeface="Wingdings" pitchFamily="2" charset="2"/>
              <a:buChar char="§"/>
            </a:pPr>
            <a:r>
              <a:rPr lang="en-US" sz="2800" dirty="0">
                <a:solidFill>
                  <a:schemeClr val="accent2"/>
                </a:solidFill>
                <a:latin typeface="Arial Regular"/>
                <a:cs typeface="Trade Gothic LT Std"/>
              </a:rPr>
              <a:t>Recommendations</a:t>
            </a:r>
          </a:p>
          <a:p>
            <a:pPr marL="241300" lvl="2" indent="-241300">
              <a:spcAft>
                <a:spcPts val="1200"/>
              </a:spcAft>
              <a:buFont typeface="Wingdings" pitchFamily="2" charset="2"/>
              <a:buChar char="§"/>
            </a:pPr>
            <a:r>
              <a:rPr lang="en-US" sz="2800" dirty="0">
                <a:solidFill>
                  <a:schemeClr val="accent2"/>
                </a:solidFill>
                <a:latin typeface="Arial Regular"/>
                <a:cs typeface="Trade Gothic LT Std"/>
              </a:rPr>
              <a:t>Personal statement</a:t>
            </a:r>
            <a:br>
              <a:rPr lang="en-US" sz="2800" dirty="0">
                <a:solidFill>
                  <a:schemeClr val="accent2"/>
                </a:solidFill>
                <a:latin typeface="Arial Regular"/>
                <a:cs typeface="Trade Gothic LT Std"/>
              </a:rPr>
            </a:br>
            <a:r>
              <a:rPr lang="en-US" sz="2800" dirty="0">
                <a:solidFill>
                  <a:schemeClr val="accent2"/>
                </a:solidFill>
                <a:latin typeface="Arial Regular"/>
                <a:cs typeface="Trade Gothic LT Std"/>
              </a:rPr>
              <a:t>or statement of purpose</a:t>
            </a:r>
          </a:p>
          <a:p>
            <a:pPr marL="241300" lvl="2" indent="-241300">
              <a:spcAft>
                <a:spcPts val="1200"/>
              </a:spcAft>
              <a:buFont typeface="Wingdings" pitchFamily="2" charset="2"/>
              <a:buChar char="§"/>
            </a:pPr>
            <a:r>
              <a:rPr lang="en-US" sz="2800" dirty="0">
                <a:solidFill>
                  <a:schemeClr val="accent2"/>
                </a:solidFill>
                <a:latin typeface="Arial Regular"/>
                <a:cs typeface="Trade Gothic LT Std"/>
              </a:rPr>
              <a:t>Curriculum Vitae (CV)</a:t>
            </a:r>
          </a:p>
          <a:p>
            <a:pPr marL="241300" lvl="2" indent="-241300">
              <a:spcAft>
                <a:spcPts val="1200"/>
              </a:spcAft>
              <a:buFont typeface="Wingdings" pitchFamily="2" charset="2"/>
              <a:buChar char="§"/>
            </a:pPr>
            <a:r>
              <a:rPr lang="en-US" sz="2800" dirty="0">
                <a:solidFill>
                  <a:schemeClr val="accent2"/>
                </a:solidFill>
                <a:latin typeface="Arial Regular"/>
                <a:cs typeface="Trade Gothic LT Std"/>
              </a:rPr>
              <a:t>Interview</a:t>
            </a:r>
          </a:p>
        </p:txBody>
      </p:sp>
      <p:sp>
        <p:nvSpPr>
          <p:cNvPr id="8" name="Rectangle 2">
            <a:extLst>
              <a:ext uri="{FF2B5EF4-FFF2-40B4-BE49-F238E27FC236}">
                <a16:creationId xmlns:a16="http://schemas.microsoft.com/office/drawing/2014/main" id="{E3760E16-EF9A-9742-9896-DF38651A2C47}"/>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25175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31970" y="1390643"/>
            <a:ext cx="4032037" cy="3939540"/>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43000" lvl="1" indent="-1128713">
              <a:lnSpc>
                <a:spcPct val="100000"/>
              </a:lnSpc>
              <a:spcBef>
                <a:spcPts val="1100"/>
              </a:spcBef>
              <a:spcAft>
                <a:spcPts val="300"/>
              </a:spcAft>
              <a:buFont typeface="Arial"/>
              <a:buNone/>
            </a:pPr>
            <a:r>
              <a:rPr lang="en-US" sz="4000" b="1" dirty="0">
                <a:solidFill>
                  <a:srgbClr val="FF682A"/>
                </a:solidFill>
                <a:latin typeface="Arial Regular"/>
                <a:cs typeface="Trade Gothic LT Std"/>
              </a:rPr>
              <a:t>Application</a:t>
            </a:r>
          </a:p>
          <a:p>
            <a:pPr marL="466725" lvl="2" indent="-454025">
              <a:lnSpc>
                <a:spcPct val="100000"/>
              </a:lnSpc>
              <a:spcBef>
                <a:spcPts val="1100"/>
              </a:spcBef>
              <a:buFont typeface="Wingdings" pitchFamily="2" charset="2"/>
              <a:buChar char="§"/>
            </a:pPr>
            <a:r>
              <a:rPr lang="en-US" sz="3600" dirty="0">
                <a:solidFill>
                  <a:srgbClr val="685C53"/>
                </a:solidFill>
                <a:latin typeface="Arial Regular"/>
                <a:cs typeface="Trade Gothic LT Std"/>
              </a:rPr>
              <a:t>Read </a:t>
            </a:r>
            <a:r>
              <a:rPr lang="en-US" sz="3600" b="1" dirty="0">
                <a:solidFill>
                  <a:srgbClr val="685C53"/>
                </a:solidFill>
                <a:latin typeface="Arial Regular"/>
                <a:cs typeface="Trade Gothic LT Std"/>
              </a:rPr>
              <a:t>ALL</a:t>
            </a:r>
            <a:r>
              <a:rPr lang="en-US" sz="3600" dirty="0">
                <a:solidFill>
                  <a:srgbClr val="685C53"/>
                </a:solidFill>
                <a:latin typeface="Arial Regular"/>
                <a:cs typeface="Trade Gothic LT Std"/>
              </a:rPr>
              <a:t> instructions</a:t>
            </a:r>
          </a:p>
          <a:p>
            <a:pPr marL="466725" lvl="2" indent="-454025">
              <a:lnSpc>
                <a:spcPct val="100000"/>
              </a:lnSpc>
              <a:spcBef>
                <a:spcPts val="1100"/>
              </a:spcBef>
              <a:buFont typeface="Wingdings" pitchFamily="2" charset="2"/>
              <a:buChar char="§"/>
            </a:pPr>
            <a:r>
              <a:rPr lang="en-US" sz="3600" dirty="0">
                <a:solidFill>
                  <a:srgbClr val="685C53"/>
                </a:solidFill>
                <a:latin typeface="Arial Regular"/>
                <a:cs typeface="Trade Gothic LT Std"/>
              </a:rPr>
              <a:t>Pay attention to the </a:t>
            </a:r>
            <a:r>
              <a:rPr lang="en-US" sz="3600" b="1" i="1" dirty="0">
                <a:solidFill>
                  <a:srgbClr val="685C53"/>
                </a:solidFill>
                <a:latin typeface="Arial Regular"/>
                <a:cs typeface="Trade Gothic LT Std"/>
              </a:rPr>
              <a:t>deadline</a:t>
            </a:r>
          </a:p>
          <a:p>
            <a:pPr marL="466725" lvl="2" indent="-454025">
              <a:lnSpc>
                <a:spcPct val="100000"/>
              </a:lnSpc>
              <a:spcBef>
                <a:spcPts val="1100"/>
              </a:spcBef>
              <a:buFont typeface="Wingdings" pitchFamily="2" charset="2"/>
              <a:buChar char="§"/>
            </a:pPr>
            <a:r>
              <a:rPr lang="en-US" sz="3600" dirty="0">
                <a:solidFill>
                  <a:srgbClr val="685C53"/>
                </a:solidFill>
                <a:latin typeface="Arial Regular"/>
                <a:cs typeface="Trade Gothic LT Std"/>
              </a:rPr>
              <a:t>Take your time</a:t>
            </a:r>
            <a:endParaRPr lang="en-US" sz="3600" dirty="0">
              <a:solidFill>
                <a:srgbClr val="F4702F"/>
              </a:solidFill>
              <a:latin typeface="Arial Regular"/>
              <a:cs typeface="Trade Gothic LT Std"/>
            </a:endParaRPr>
          </a:p>
        </p:txBody>
      </p:sp>
      <p:pic>
        <p:nvPicPr>
          <p:cNvPr id="6" name="Picture 5">
            <a:extLst>
              <a:ext uri="{FF2B5EF4-FFF2-40B4-BE49-F238E27FC236}">
                <a16:creationId xmlns:a16="http://schemas.microsoft.com/office/drawing/2014/main" id="{86ED2F4F-24F2-5A44-8F46-B8ECCDCBA9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5977" y="468623"/>
            <a:ext cx="7296023" cy="4861560"/>
          </a:xfrm>
          <a:prstGeom prst="rect">
            <a:avLst/>
          </a:prstGeom>
        </p:spPr>
      </p:pic>
      <p:sp>
        <p:nvSpPr>
          <p:cNvPr id="7" name="Rectangle 2">
            <a:extLst>
              <a:ext uri="{FF2B5EF4-FFF2-40B4-BE49-F238E27FC236}">
                <a16:creationId xmlns:a16="http://schemas.microsoft.com/office/drawing/2014/main" id="{08BB85A0-9143-A347-AC40-760FD2F3642E}"/>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8929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57201" y="1262587"/>
            <a:ext cx="5672138" cy="4226798"/>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lvl="1" indent="0">
              <a:lnSpc>
                <a:spcPct val="100000"/>
              </a:lnSpc>
              <a:buFont typeface="Arial"/>
              <a:buNone/>
            </a:pPr>
            <a:r>
              <a:rPr lang="en-US" sz="4000" b="1" dirty="0">
                <a:solidFill>
                  <a:srgbClr val="FF682A"/>
                </a:solidFill>
                <a:latin typeface="Arial Regular"/>
                <a:cs typeface="Trade Gothic LT Std"/>
              </a:rPr>
              <a:t>Transcripts</a:t>
            </a:r>
          </a:p>
          <a:p>
            <a:pPr marL="469900" lvl="2" indent="-457200">
              <a:lnSpc>
                <a:spcPct val="100000"/>
              </a:lnSpc>
              <a:buFont typeface="Wingdings" pitchFamily="2" charset="2"/>
              <a:buChar char="§"/>
            </a:pPr>
            <a:r>
              <a:rPr lang="en-US" sz="3600" dirty="0">
                <a:latin typeface="Arial Regular"/>
                <a:cs typeface="Trade Gothic LT Std"/>
              </a:rPr>
              <a:t>Official vs. Unofficial</a:t>
            </a:r>
          </a:p>
          <a:p>
            <a:pPr marL="927100" lvl="3" indent="-457200">
              <a:lnSpc>
                <a:spcPct val="100000"/>
              </a:lnSpc>
              <a:buFont typeface="Arial" panose="020B0604020202020204" pitchFamily="34" charset="0"/>
              <a:buChar char="•"/>
            </a:pPr>
            <a:r>
              <a:rPr lang="en-US" sz="2800" dirty="0">
                <a:latin typeface="Arial Regular"/>
                <a:cs typeface="Trade Gothic LT Std"/>
              </a:rPr>
              <a:t>Determine what is required</a:t>
            </a:r>
          </a:p>
          <a:p>
            <a:pPr marL="469900" lvl="2" indent="-457200">
              <a:lnSpc>
                <a:spcPct val="100000"/>
              </a:lnSpc>
              <a:buFont typeface="Wingdings" pitchFamily="2" charset="2"/>
              <a:buChar char="§"/>
            </a:pPr>
            <a:r>
              <a:rPr lang="en-US" sz="3600" dirty="0">
                <a:latin typeface="Arial Regular"/>
                <a:cs typeface="Trade Gothic LT Std"/>
              </a:rPr>
              <a:t>Major GPA vs. Overall</a:t>
            </a:r>
          </a:p>
          <a:p>
            <a:pPr marL="927100" lvl="3" indent="-514350">
              <a:lnSpc>
                <a:spcPct val="100000"/>
              </a:lnSpc>
              <a:buFont typeface="Arial" panose="020B0604020202020204" pitchFamily="34" charset="0"/>
              <a:buChar char="•"/>
            </a:pPr>
            <a:r>
              <a:rPr lang="en-US" sz="2800" dirty="0">
                <a:latin typeface="Arial Regular"/>
                <a:cs typeface="Trade Gothic LT Std"/>
              </a:rPr>
              <a:t>If your major GPA is higher than your overall, it’s not a bad idea to note that in your CV and interview</a:t>
            </a:r>
            <a:endParaRPr lang="en-US" sz="3600" dirty="0">
              <a:solidFill>
                <a:srgbClr val="F4702F"/>
              </a:solidFill>
              <a:latin typeface="Arial Regular"/>
              <a:cs typeface="Trade Gothic LT Std"/>
            </a:endParaRPr>
          </a:p>
        </p:txBody>
      </p:sp>
      <p:pic>
        <p:nvPicPr>
          <p:cNvPr id="6" name="Picture 5">
            <a:extLst>
              <a:ext uri="{FF2B5EF4-FFF2-40B4-BE49-F238E27FC236}">
                <a16:creationId xmlns:a16="http://schemas.microsoft.com/office/drawing/2014/main" id="{60C53726-08A8-BD49-B505-E1B9BEB7DE0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52793" y="1084998"/>
            <a:ext cx="5939207" cy="4754880"/>
          </a:xfrm>
          <a:prstGeom prst="rect">
            <a:avLst/>
          </a:prstGeom>
        </p:spPr>
      </p:pic>
      <p:sp>
        <p:nvSpPr>
          <p:cNvPr id="7" name="Rectangle 2">
            <a:extLst>
              <a:ext uri="{FF2B5EF4-FFF2-40B4-BE49-F238E27FC236}">
                <a16:creationId xmlns:a16="http://schemas.microsoft.com/office/drawing/2014/main" id="{C5E5DB62-6348-ED43-90C3-C283A380FF14}"/>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71408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82F304-A02B-FA49-9CF3-0CE49F8CA683}"/>
              </a:ext>
            </a:extLst>
          </p:cNvPr>
          <p:cNvPicPr>
            <a:picLocks noChangeAspect="1"/>
          </p:cNvPicPr>
          <p:nvPr/>
        </p:nvPicPr>
        <p:blipFill>
          <a:blip r:embed="rId3"/>
          <a:stretch>
            <a:fillRect/>
          </a:stretch>
        </p:blipFill>
        <p:spPr>
          <a:xfrm>
            <a:off x="-14288" y="1016780"/>
            <a:ext cx="5783978" cy="4846320"/>
          </a:xfrm>
          <a:prstGeom prst="rect">
            <a:avLst/>
          </a:prstGeom>
        </p:spPr>
      </p:pic>
      <p:sp>
        <p:nvSpPr>
          <p:cNvPr id="3" name="Rectangle 3"/>
          <p:cNvSpPr txBox="1">
            <a:spLocks noChangeArrowheads="1"/>
          </p:cNvSpPr>
          <p:nvPr/>
        </p:nvSpPr>
        <p:spPr>
          <a:xfrm>
            <a:off x="6025500" y="1271591"/>
            <a:ext cx="5787847" cy="4165243"/>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Bef>
                <a:spcPts val="0"/>
              </a:spcBef>
              <a:spcAft>
                <a:spcPts val="300"/>
              </a:spcAft>
              <a:buFont typeface="Arial"/>
              <a:buNone/>
            </a:pPr>
            <a:r>
              <a:rPr lang="en-US" sz="4000" b="1" dirty="0">
                <a:solidFill>
                  <a:srgbClr val="F4702F"/>
                </a:solidFill>
                <a:latin typeface="Arial Regular"/>
                <a:cs typeface="Trade Gothic LT Std"/>
              </a:rPr>
              <a:t>Test scores</a:t>
            </a:r>
          </a:p>
          <a:p>
            <a:pPr marL="469900" lvl="2" indent="-457200">
              <a:lnSpc>
                <a:spcPct val="100000"/>
              </a:lnSpc>
              <a:buFont typeface="Wingdings" pitchFamily="2" charset="2"/>
              <a:buChar char="§"/>
            </a:pPr>
            <a:r>
              <a:rPr lang="en-US" sz="3200" dirty="0">
                <a:latin typeface="Arial Regular"/>
                <a:cs typeface="Trade Gothic LT Std"/>
              </a:rPr>
              <a:t>GRE, GMAT, LSAT, MCAT, MAT…</a:t>
            </a:r>
          </a:p>
          <a:p>
            <a:pPr marL="927100" lvl="3" indent="-457200">
              <a:lnSpc>
                <a:spcPct val="100000"/>
              </a:lnSpc>
              <a:buFont typeface="Arial" panose="020B0604020202020204" pitchFamily="34" charset="0"/>
              <a:buChar char="•"/>
            </a:pPr>
            <a:r>
              <a:rPr lang="en-US" sz="2400" dirty="0">
                <a:latin typeface="Arial Regular"/>
                <a:cs typeface="Trade Gothic LT Std"/>
              </a:rPr>
              <a:t>Pay attention to what is required for your program</a:t>
            </a:r>
          </a:p>
          <a:p>
            <a:pPr marL="469900" lvl="2" indent="-457200">
              <a:lnSpc>
                <a:spcPct val="100000"/>
              </a:lnSpc>
              <a:buFont typeface="Wingdings" pitchFamily="2" charset="2"/>
              <a:buChar char="§"/>
            </a:pPr>
            <a:r>
              <a:rPr lang="en-US" sz="3200" dirty="0">
                <a:latin typeface="Arial Regular"/>
                <a:cs typeface="Trade Gothic LT Std"/>
              </a:rPr>
              <a:t>Is there a minimum score?  Preferred range? </a:t>
            </a:r>
          </a:p>
          <a:p>
            <a:pPr marL="469900" lvl="2" indent="-457200">
              <a:lnSpc>
                <a:spcPct val="100000"/>
              </a:lnSpc>
              <a:buFont typeface="Wingdings" pitchFamily="2" charset="2"/>
              <a:buChar char="§"/>
            </a:pPr>
            <a:r>
              <a:rPr lang="en-US" sz="3200" dirty="0">
                <a:latin typeface="Arial Regular"/>
                <a:cs typeface="Trade Gothic LT Std"/>
              </a:rPr>
              <a:t>Utilize resources to prepare</a:t>
            </a:r>
            <a:endParaRPr lang="en-US" sz="2800" dirty="0">
              <a:solidFill>
                <a:srgbClr val="F4702F"/>
              </a:solidFill>
              <a:latin typeface="Arial Regular"/>
              <a:cs typeface="Trade Gothic LT Std"/>
            </a:endParaRPr>
          </a:p>
        </p:txBody>
      </p:sp>
      <p:sp>
        <p:nvSpPr>
          <p:cNvPr id="4" name="Rectangle 2"/>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378354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977298" y="1196531"/>
            <a:ext cx="5886451" cy="448020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700" lvl="1" indent="-12700">
              <a:buFont typeface="Arial"/>
              <a:buNone/>
            </a:pPr>
            <a:r>
              <a:rPr lang="en-US" sz="3200" b="1" dirty="0">
                <a:solidFill>
                  <a:srgbClr val="FF682A"/>
                </a:solidFill>
                <a:latin typeface="Arial Regular"/>
                <a:cs typeface="Trade Gothic LT Std"/>
              </a:rPr>
              <a:t>Recommendations</a:t>
            </a:r>
          </a:p>
          <a:p>
            <a:pPr marL="527050" lvl="2" indent="-457200">
              <a:lnSpc>
                <a:spcPct val="100000"/>
              </a:lnSpc>
              <a:buFont typeface="Wingdings" pitchFamily="2" charset="2"/>
              <a:buChar char="§"/>
            </a:pPr>
            <a:r>
              <a:rPr lang="en-US" sz="2800" dirty="0">
                <a:latin typeface="Arial Regular"/>
                <a:cs typeface="Trade Gothic LT Std"/>
              </a:rPr>
              <a:t>How many are needed? </a:t>
            </a:r>
          </a:p>
          <a:p>
            <a:pPr marL="914400" lvl="3" indent="-457200">
              <a:lnSpc>
                <a:spcPct val="100000"/>
              </a:lnSpc>
              <a:spcBef>
                <a:spcPts val="0"/>
              </a:spcBef>
              <a:buFont typeface="Arial" panose="020B0604020202020204" pitchFamily="34" charset="0"/>
              <a:buChar char="•"/>
            </a:pPr>
            <a:r>
              <a:rPr lang="en-US" sz="2400" dirty="0">
                <a:latin typeface="Arial Regular"/>
                <a:cs typeface="Trade Gothic LT Std"/>
              </a:rPr>
              <a:t>Usually 2–3</a:t>
            </a:r>
          </a:p>
          <a:p>
            <a:pPr marL="527050" lvl="2" indent="-457200">
              <a:lnSpc>
                <a:spcPct val="100000"/>
              </a:lnSpc>
              <a:buFont typeface="Wingdings" pitchFamily="2" charset="2"/>
              <a:buChar char="§"/>
            </a:pPr>
            <a:r>
              <a:rPr lang="en-US" sz="2800" dirty="0">
                <a:latin typeface="Arial Regular"/>
                <a:cs typeface="Trade Gothic LT Std"/>
              </a:rPr>
              <a:t>Who should you ask?</a:t>
            </a:r>
          </a:p>
          <a:p>
            <a:pPr marL="927100" lvl="3" indent="-457200">
              <a:lnSpc>
                <a:spcPct val="100000"/>
              </a:lnSpc>
              <a:spcBef>
                <a:spcPts val="0"/>
              </a:spcBef>
              <a:buFont typeface="Arial" panose="020B0604020202020204" pitchFamily="34" charset="0"/>
              <a:buChar char="•"/>
            </a:pPr>
            <a:r>
              <a:rPr lang="en-US" sz="2400" dirty="0">
                <a:latin typeface="Arial Regular"/>
                <a:cs typeface="Trade Gothic LT Std"/>
              </a:rPr>
              <a:t>Ask first! </a:t>
            </a:r>
          </a:p>
          <a:p>
            <a:pPr marL="927100" lvl="3" indent="-457200">
              <a:lnSpc>
                <a:spcPct val="100000"/>
              </a:lnSpc>
              <a:spcBef>
                <a:spcPts val="0"/>
              </a:spcBef>
              <a:buFont typeface="Arial" panose="020B0604020202020204" pitchFamily="34" charset="0"/>
              <a:buChar char="•"/>
            </a:pPr>
            <a:r>
              <a:rPr lang="en-US" sz="2400" dirty="0">
                <a:latin typeface="Arial Regular"/>
                <a:cs typeface="Trade Gothic LT Std"/>
              </a:rPr>
              <a:t>Can they write a strong letter? </a:t>
            </a:r>
          </a:p>
          <a:p>
            <a:pPr marL="927100" lvl="3" indent="-457200">
              <a:lnSpc>
                <a:spcPct val="100000"/>
              </a:lnSpc>
              <a:spcBef>
                <a:spcPts val="0"/>
              </a:spcBef>
              <a:buFont typeface="Arial" panose="020B0604020202020204" pitchFamily="34" charset="0"/>
              <a:buChar char="•"/>
            </a:pPr>
            <a:r>
              <a:rPr lang="en-US" sz="2400" dirty="0">
                <a:latin typeface="Arial Regular"/>
                <a:cs typeface="Trade Gothic LT Std"/>
              </a:rPr>
              <a:t>Give them enough time</a:t>
            </a:r>
          </a:p>
          <a:p>
            <a:pPr marL="927100" lvl="3" indent="-457200">
              <a:lnSpc>
                <a:spcPct val="100000"/>
              </a:lnSpc>
              <a:spcBef>
                <a:spcPts val="0"/>
              </a:spcBef>
              <a:buFont typeface="Arial" panose="020B0604020202020204" pitchFamily="34" charset="0"/>
              <a:buChar char="•"/>
            </a:pPr>
            <a:r>
              <a:rPr lang="en-US" sz="2400" dirty="0">
                <a:latin typeface="Arial Regular"/>
                <a:cs typeface="Trade Gothic LT Std"/>
              </a:rPr>
              <a:t>Give them your CV and information about the program</a:t>
            </a:r>
          </a:p>
          <a:p>
            <a:pPr marL="927100" lvl="3" indent="-457200">
              <a:lnSpc>
                <a:spcPct val="100000"/>
              </a:lnSpc>
              <a:spcBef>
                <a:spcPts val="0"/>
              </a:spcBef>
              <a:buFont typeface="Arial" panose="020B0604020202020204" pitchFamily="34" charset="0"/>
              <a:buChar char="•"/>
            </a:pPr>
            <a:r>
              <a:rPr lang="en-US" sz="2400" dirty="0">
                <a:latin typeface="Arial Regular"/>
                <a:cs typeface="Trade Gothic LT Std"/>
              </a:rPr>
              <a:t>Remind them </a:t>
            </a:r>
          </a:p>
          <a:p>
            <a:pPr marL="927100" lvl="3" indent="-457200">
              <a:lnSpc>
                <a:spcPct val="100000"/>
              </a:lnSpc>
              <a:spcBef>
                <a:spcPts val="0"/>
              </a:spcBef>
              <a:buFont typeface="Arial" panose="020B0604020202020204" pitchFamily="34" charset="0"/>
              <a:buChar char="•"/>
            </a:pPr>
            <a:r>
              <a:rPr lang="en-US" sz="2400" dirty="0">
                <a:latin typeface="Arial Regular"/>
                <a:cs typeface="Trade Gothic LT Std"/>
              </a:rPr>
              <a:t>Thank them!</a:t>
            </a:r>
            <a:endParaRPr lang="en-US" sz="2800" dirty="0">
              <a:solidFill>
                <a:srgbClr val="F4702F"/>
              </a:solidFill>
              <a:latin typeface="Arial Regular"/>
              <a:cs typeface="Trade Gothic LT Std"/>
            </a:endParaRPr>
          </a:p>
        </p:txBody>
      </p:sp>
      <p:pic>
        <p:nvPicPr>
          <p:cNvPr id="5" name="Picture 4">
            <a:extLst>
              <a:ext uri="{FF2B5EF4-FFF2-40B4-BE49-F238E27FC236}">
                <a16:creationId xmlns:a16="http://schemas.microsoft.com/office/drawing/2014/main" id="{7D72BBC5-31AD-814B-9FF7-D2AE67578FE3}"/>
              </a:ext>
            </a:extLst>
          </p:cNvPr>
          <p:cNvPicPr>
            <a:picLocks noChangeAspect="1"/>
          </p:cNvPicPr>
          <p:nvPr/>
        </p:nvPicPr>
        <p:blipFill>
          <a:blip r:embed="rId3"/>
          <a:stretch>
            <a:fillRect/>
          </a:stretch>
        </p:blipFill>
        <p:spPr>
          <a:xfrm>
            <a:off x="7841046" y="0"/>
            <a:ext cx="4350954" cy="5852160"/>
          </a:xfrm>
          <a:prstGeom prst="rect">
            <a:avLst/>
          </a:prstGeom>
        </p:spPr>
      </p:pic>
      <p:sp>
        <p:nvSpPr>
          <p:cNvPr id="7" name="Rectangle 2">
            <a:extLst>
              <a:ext uri="{FF2B5EF4-FFF2-40B4-BE49-F238E27FC236}">
                <a16:creationId xmlns:a16="http://schemas.microsoft.com/office/drawing/2014/main" id="{5B6ACB63-AE02-DB42-8781-B22F1927B92E}"/>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16955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12887" y="1632807"/>
            <a:ext cx="6807202" cy="399340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2" indent="-442913">
              <a:lnSpc>
                <a:spcPct val="100000"/>
              </a:lnSpc>
              <a:buFont typeface="Wingdings" pitchFamily="2" charset="2"/>
              <a:buChar char="§"/>
            </a:pPr>
            <a:r>
              <a:rPr lang="en-US" sz="2400" dirty="0">
                <a:latin typeface="Arial Regular"/>
                <a:cs typeface="Trade Gothic LT Std"/>
              </a:rPr>
              <a:t>Prepare an excellent essay</a:t>
            </a:r>
          </a:p>
          <a:p>
            <a:pPr marL="457200" lvl="2" indent="-442913">
              <a:lnSpc>
                <a:spcPct val="100000"/>
              </a:lnSpc>
              <a:buFont typeface="Wingdings" pitchFamily="2" charset="2"/>
              <a:buChar char="§"/>
            </a:pPr>
            <a:r>
              <a:rPr lang="en-US" sz="2400" dirty="0">
                <a:latin typeface="Arial Regular"/>
                <a:cs typeface="Trade Gothic LT Std"/>
              </a:rPr>
              <a:t>Opportunity to </a:t>
            </a:r>
            <a:r>
              <a:rPr lang="en-US" sz="2400" b="1" dirty="0">
                <a:latin typeface="Arial Regular"/>
                <a:cs typeface="Trade Gothic LT Std"/>
              </a:rPr>
              <a:t>sell yourself </a:t>
            </a:r>
            <a:r>
              <a:rPr lang="en-US" sz="2400" dirty="0">
                <a:latin typeface="Arial Regular"/>
                <a:cs typeface="Trade Gothic LT Std"/>
              </a:rPr>
              <a:t>to the program</a:t>
            </a:r>
          </a:p>
          <a:p>
            <a:pPr marL="914400" lvl="3" indent="-457200">
              <a:lnSpc>
                <a:spcPct val="100000"/>
              </a:lnSpc>
              <a:buFont typeface="Arial" panose="020B0604020202020204" pitchFamily="34" charset="0"/>
              <a:buChar char="•"/>
            </a:pPr>
            <a:r>
              <a:rPr lang="en-US" sz="2000" dirty="0">
                <a:latin typeface="Arial Regular"/>
                <a:cs typeface="Trade Gothic LT Std"/>
              </a:rPr>
              <a:t>Show that you + program = good match</a:t>
            </a:r>
          </a:p>
          <a:p>
            <a:pPr marL="457200" lvl="2" indent="-442913">
              <a:lnSpc>
                <a:spcPct val="100000"/>
              </a:lnSpc>
              <a:buFont typeface="Wingdings" pitchFamily="2" charset="2"/>
              <a:buChar char="§"/>
            </a:pPr>
            <a:r>
              <a:rPr lang="en-US" sz="2400" dirty="0">
                <a:latin typeface="Arial Regular"/>
                <a:cs typeface="Trade Gothic LT Std"/>
              </a:rPr>
              <a:t>Follow </a:t>
            </a:r>
            <a:r>
              <a:rPr lang="en-US" sz="2400" b="1" dirty="0">
                <a:latin typeface="Arial Regular"/>
                <a:cs typeface="Trade Gothic LT Std"/>
              </a:rPr>
              <a:t>instructions</a:t>
            </a:r>
          </a:p>
          <a:p>
            <a:pPr marL="914400" lvl="3" indent="-457200">
              <a:lnSpc>
                <a:spcPct val="100000"/>
              </a:lnSpc>
              <a:buFont typeface="Arial" panose="020B0604020202020204" pitchFamily="34" charset="0"/>
              <a:buChar char="•"/>
            </a:pPr>
            <a:r>
              <a:rPr lang="en-US" sz="2000" dirty="0">
                <a:latin typeface="Arial Regular"/>
                <a:cs typeface="Trade Gothic LT Std"/>
              </a:rPr>
              <a:t>Address the questions provided</a:t>
            </a:r>
          </a:p>
          <a:p>
            <a:pPr marL="914400" lvl="3" indent="-457200">
              <a:lnSpc>
                <a:spcPct val="100000"/>
              </a:lnSpc>
              <a:buFont typeface="Arial" panose="020B0604020202020204" pitchFamily="34" charset="0"/>
              <a:buChar char="•"/>
            </a:pPr>
            <a:r>
              <a:rPr lang="en-US" sz="2000" dirty="0">
                <a:latin typeface="Arial Regular"/>
                <a:cs typeface="Trade Gothic LT Std"/>
              </a:rPr>
              <a:t>Keep to page limit provided</a:t>
            </a:r>
          </a:p>
          <a:p>
            <a:pPr marL="457200" lvl="2" indent="-442913">
              <a:lnSpc>
                <a:spcPct val="100000"/>
              </a:lnSpc>
              <a:buFont typeface="Wingdings" pitchFamily="2" charset="2"/>
              <a:buChar char="§"/>
            </a:pPr>
            <a:r>
              <a:rPr lang="en-US" sz="2400" dirty="0">
                <a:latin typeface="Arial Regular"/>
                <a:cs typeface="Trade Gothic LT Std"/>
              </a:rPr>
              <a:t>What do they want you to address?</a:t>
            </a:r>
          </a:p>
          <a:p>
            <a:pPr marL="914400" lvl="3" indent="-457200">
              <a:lnSpc>
                <a:spcPct val="100000"/>
              </a:lnSpc>
              <a:buFont typeface="Arial" panose="020B0604020202020204" pitchFamily="34" charset="0"/>
              <a:buChar char="•"/>
            </a:pPr>
            <a:r>
              <a:rPr lang="en-US" sz="2000" b="1" dirty="0">
                <a:latin typeface="Arial Regular"/>
                <a:cs typeface="Trade Gothic LT Std"/>
              </a:rPr>
              <a:t>Why</a:t>
            </a:r>
            <a:r>
              <a:rPr lang="en-US" sz="2000" dirty="0">
                <a:latin typeface="Arial Regular"/>
                <a:cs typeface="Trade Gothic LT Std"/>
              </a:rPr>
              <a:t> you want to pursue the program</a:t>
            </a:r>
          </a:p>
          <a:p>
            <a:pPr marL="914400" lvl="3" indent="-457200">
              <a:lnSpc>
                <a:spcPct val="100000"/>
              </a:lnSpc>
              <a:buFont typeface="Arial" panose="020B0604020202020204" pitchFamily="34" charset="0"/>
              <a:buChar char="•"/>
            </a:pPr>
            <a:r>
              <a:rPr lang="en-US" sz="2000" b="1" dirty="0">
                <a:latin typeface="Arial Regular"/>
                <a:cs typeface="Trade Gothic LT Std"/>
              </a:rPr>
              <a:t>What</a:t>
            </a:r>
            <a:r>
              <a:rPr lang="en-US" sz="2000" dirty="0">
                <a:latin typeface="Arial Regular"/>
                <a:cs typeface="Trade Gothic LT Std"/>
              </a:rPr>
              <a:t> are your research interests</a:t>
            </a:r>
          </a:p>
          <a:p>
            <a:pPr marL="914400" lvl="3" indent="-457200">
              <a:lnSpc>
                <a:spcPct val="100000"/>
              </a:lnSpc>
              <a:buFont typeface="Arial" panose="020B0604020202020204" pitchFamily="34" charset="0"/>
              <a:buChar char="•"/>
            </a:pPr>
            <a:r>
              <a:rPr lang="en-US" sz="2000" b="1" dirty="0">
                <a:latin typeface="Arial Regular"/>
                <a:cs typeface="Trade Gothic LT Std"/>
              </a:rPr>
              <a:t>How</a:t>
            </a:r>
            <a:r>
              <a:rPr lang="en-US" sz="2000" dirty="0">
                <a:latin typeface="Arial Regular"/>
                <a:cs typeface="Trade Gothic LT Std"/>
              </a:rPr>
              <a:t> are you a good fit for the program</a:t>
            </a:r>
            <a:endParaRPr lang="en-US" sz="2000" dirty="0">
              <a:solidFill>
                <a:srgbClr val="F4702F"/>
              </a:solidFill>
              <a:latin typeface="Arial Regular"/>
              <a:cs typeface="Trade Gothic LT Std"/>
            </a:endParaRPr>
          </a:p>
        </p:txBody>
      </p:sp>
      <p:sp>
        <p:nvSpPr>
          <p:cNvPr id="6" name="TextBox 5"/>
          <p:cNvSpPr txBox="1"/>
          <p:nvPr/>
        </p:nvSpPr>
        <p:spPr>
          <a:xfrm>
            <a:off x="6457950" y="1632807"/>
            <a:ext cx="5354140" cy="2436564"/>
          </a:xfrm>
          <a:prstGeom prst="rect">
            <a:avLst/>
          </a:prstGeom>
          <a:noFill/>
        </p:spPr>
        <p:txBody>
          <a:bodyPr wrap="square" rtlCol="0">
            <a:spAutoFit/>
          </a:bodyPr>
          <a:lstStyle/>
          <a:p>
            <a:pPr marL="457200" lvl="2" indent="-442913">
              <a:spcBef>
                <a:spcPts val="500"/>
              </a:spcBef>
              <a:buFont typeface="Wingdings" pitchFamily="2" charset="2"/>
              <a:buChar char="§"/>
            </a:pPr>
            <a:r>
              <a:rPr lang="en-US" sz="2400" dirty="0">
                <a:solidFill>
                  <a:schemeClr val="accent2"/>
                </a:solidFill>
                <a:latin typeface="Arial Regular"/>
                <a:cs typeface="Trade Gothic LT Std"/>
              </a:rPr>
              <a:t>Address any </a:t>
            </a:r>
            <a:r>
              <a:rPr lang="en-US" sz="2400" b="1" dirty="0">
                <a:solidFill>
                  <a:schemeClr val="accent2"/>
                </a:solidFill>
                <a:latin typeface="Arial Regular"/>
                <a:cs typeface="Trade Gothic LT Std"/>
              </a:rPr>
              <a:t>shortcomings</a:t>
            </a:r>
            <a:r>
              <a:rPr lang="en-US" sz="2400" dirty="0">
                <a:solidFill>
                  <a:schemeClr val="accent2"/>
                </a:solidFill>
                <a:latin typeface="Arial Regular"/>
                <a:cs typeface="Trade Gothic LT Std"/>
              </a:rPr>
              <a:t> in your transcripts, GPA, or test scores</a:t>
            </a:r>
          </a:p>
          <a:p>
            <a:pPr marL="457200" lvl="2" indent="-442913">
              <a:spcBef>
                <a:spcPts val="500"/>
              </a:spcBef>
              <a:buFont typeface="Wingdings" pitchFamily="2" charset="2"/>
              <a:buChar char="§"/>
            </a:pPr>
            <a:r>
              <a:rPr lang="en-US" sz="2400" dirty="0">
                <a:solidFill>
                  <a:schemeClr val="accent2"/>
                </a:solidFill>
                <a:latin typeface="Arial Regular"/>
                <a:cs typeface="Trade Gothic LT Std"/>
              </a:rPr>
              <a:t>Demonstrate good </a:t>
            </a:r>
            <a:r>
              <a:rPr lang="en-US" sz="2400" b="1" dirty="0">
                <a:solidFill>
                  <a:schemeClr val="accent2"/>
                </a:solidFill>
                <a:latin typeface="Arial Regular"/>
                <a:cs typeface="Trade Gothic LT Std"/>
              </a:rPr>
              <a:t>communication skills</a:t>
            </a:r>
          </a:p>
          <a:p>
            <a:pPr marL="457200" lvl="2" indent="-442913">
              <a:spcBef>
                <a:spcPts val="500"/>
              </a:spcBef>
              <a:buFont typeface="Wingdings" pitchFamily="2" charset="2"/>
              <a:buChar char="§"/>
            </a:pPr>
            <a:r>
              <a:rPr lang="en-US" sz="2400" dirty="0">
                <a:solidFill>
                  <a:schemeClr val="accent2"/>
                </a:solidFill>
                <a:latin typeface="Arial Regular"/>
                <a:cs typeface="Trade Gothic LT Std"/>
              </a:rPr>
              <a:t>Write it yourself, </a:t>
            </a:r>
            <a:r>
              <a:rPr lang="en-US" sz="2400" i="1" dirty="0">
                <a:solidFill>
                  <a:schemeClr val="accent2"/>
                </a:solidFill>
                <a:latin typeface="Arial Regular"/>
                <a:cs typeface="Trade Gothic LT Std"/>
              </a:rPr>
              <a:t>but</a:t>
            </a:r>
            <a:r>
              <a:rPr lang="en-US" sz="2400" dirty="0">
                <a:solidFill>
                  <a:schemeClr val="accent2"/>
                </a:solidFill>
                <a:latin typeface="Arial Regular"/>
                <a:cs typeface="Trade Gothic LT Std"/>
              </a:rPr>
              <a:t> get feedback</a:t>
            </a:r>
            <a:endParaRPr lang="en-US" sz="2400" dirty="0">
              <a:latin typeface="Arial Regular"/>
            </a:endParaRPr>
          </a:p>
        </p:txBody>
      </p:sp>
      <p:sp>
        <p:nvSpPr>
          <p:cNvPr id="7" name="TextBox 6"/>
          <p:cNvSpPr txBox="1"/>
          <p:nvPr/>
        </p:nvSpPr>
        <p:spPr>
          <a:xfrm>
            <a:off x="0" y="1108018"/>
            <a:ext cx="12191999" cy="584775"/>
          </a:xfrm>
          <a:prstGeom prst="rect">
            <a:avLst/>
          </a:prstGeom>
          <a:noFill/>
        </p:spPr>
        <p:txBody>
          <a:bodyPr wrap="square" rtlCol="0">
            <a:spAutoFit/>
          </a:bodyPr>
          <a:lstStyle/>
          <a:p>
            <a:pPr algn="ctr"/>
            <a:r>
              <a:rPr lang="en-US" sz="3200" b="1" dirty="0">
                <a:solidFill>
                  <a:srgbClr val="FF682A"/>
                </a:solidFill>
                <a:latin typeface="Arial Regular"/>
                <a:cs typeface="Trade Gothic LT Std"/>
              </a:rPr>
              <a:t>Personal statement or statement of purpose</a:t>
            </a:r>
          </a:p>
        </p:txBody>
      </p:sp>
      <p:sp>
        <p:nvSpPr>
          <p:cNvPr id="8" name="Rectangle 2">
            <a:extLst>
              <a:ext uri="{FF2B5EF4-FFF2-40B4-BE49-F238E27FC236}">
                <a16:creationId xmlns:a16="http://schemas.microsoft.com/office/drawing/2014/main" id="{D8FD5F3C-5C9B-F244-BADC-E23E520F58B1}"/>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72552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4F587D-9FB7-F74B-A207-52BE0E7E7AC2}"/>
              </a:ext>
            </a:extLst>
          </p:cNvPr>
          <p:cNvPicPr>
            <a:picLocks noChangeAspect="1"/>
          </p:cNvPicPr>
          <p:nvPr/>
        </p:nvPicPr>
        <p:blipFill>
          <a:blip r:embed="rId3"/>
          <a:stretch>
            <a:fillRect/>
          </a:stretch>
        </p:blipFill>
        <p:spPr>
          <a:xfrm>
            <a:off x="7443006" y="0"/>
            <a:ext cx="4748994" cy="5852160"/>
          </a:xfrm>
          <a:prstGeom prst="rect">
            <a:avLst/>
          </a:prstGeom>
        </p:spPr>
      </p:pic>
      <p:sp>
        <p:nvSpPr>
          <p:cNvPr id="3" name="Rectangle 3"/>
          <p:cNvSpPr txBox="1">
            <a:spLocks noChangeArrowheads="1"/>
          </p:cNvSpPr>
          <p:nvPr/>
        </p:nvSpPr>
        <p:spPr>
          <a:xfrm>
            <a:off x="303918" y="1267415"/>
            <a:ext cx="7511345" cy="4368888"/>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lvl="1" indent="0">
              <a:buFont typeface="Arial"/>
              <a:buNone/>
            </a:pPr>
            <a:r>
              <a:rPr lang="en-US" sz="3000" b="1" dirty="0">
                <a:solidFill>
                  <a:srgbClr val="FF682A"/>
                </a:solidFill>
                <a:latin typeface="Arial Regular"/>
                <a:cs typeface="Trade Gothic LT Std"/>
              </a:rPr>
              <a:t>Curriculum vitae (academic resumé)</a:t>
            </a:r>
          </a:p>
          <a:p>
            <a:pPr marL="469900" lvl="2" indent="-457200">
              <a:lnSpc>
                <a:spcPct val="100000"/>
              </a:lnSpc>
              <a:spcBef>
                <a:spcPts val="0"/>
              </a:spcBef>
              <a:buFont typeface="Wingdings" pitchFamily="2" charset="2"/>
              <a:buChar char="§"/>
            </a:pPr>
            <a:r>
              <a:rPr lang="en-US" sz="2400" dirty="0">
                <a:latin typeface="Arial Regular"/>
                <a:cs typeface="Trade Gothic LT Std"/>
              </a:rPr>
              <a:t>Includes:</a:t>
            </a:r>
          </a:p>
          <a:p>
            <a:pPr marL="927100" lvl="3" indent="-457200">
              <a:lnSpc>
                <a:spcPct val="100000"/>
              </a:lnSpc>
              <a:buFont typeface="Arial" panose="020B0604020202020204" pitchFamily="34" charset="0"/>
              <a:buChar char="•"/>
            </a:pPr>
            <a:r>
              <a:rPr lang="en-US" sz="2000" dirty="0">
                <a:latin typeface="Arial Regular"/>
                <a:cs typeface="Trade Gothic LT Std"/>
              </a:rPr>
              <a:t>Schools you have attended</a:t>
            </a:r>
          </a:p>
          <a:p>
            <a:pPr marL="927100" lvl="3" indent="-457200">
              <a:lnSpc>
                <a:spcPct val="100000"/>
              </a:lnSpc>
              <a:buFont typeface="Arial" panose="020B0604020202020204" pitchFamily="34" charset="0"/>
              <a:buChar char="•"/>
            </a:pPr>
            <a:r>
              <a:rPr lang="en-US" sz="2000" dirty="0">
                <a:latin typeface="Arial Regular"/>
                <a:cs typeface="Trade Gothic LT Std"/>
              </a:rPr>
              <a:t>Degree or degrees you have earned</a:t>
            </a:r>
          </a:p>
          <a:p>
            <a:pPr marL="927100" lvl="3" indent="-457200">
              <a:lnSpc>
                <a:spcPct val="100000"/>
              </a:lnSpc>
              <a:buFont typeface="Arial" panose="020B0604020202020204" pitchFamily="34" charset="0"/>
              <a:buChar char="•"/>
            </a:pPr>
            <a:r>
              <a:rPr lang="en-US" sz="2000" dirty="0">
                <a:latin typeface="Arial Regular"/>
                <a:cs typeface="Trade Gothic LT Std"/>
              </a:rPr>
              <a:t>Achievements you have accomplished</a:t>
            </a:r>
          </a:p>
          <a:p>
            <a:pPr marL="927100" lvl="3" indent="-457200">
              <a:lnSpc>
                <a:spcPct val="100000"/>
              </a:lnSpc>
              <a:buFont typeface="Arial" panose="020B0604020202020204" pitchFamily="34" charset="0"/>
              <a:buChar char="•"/>
            </a:pPr>
            <a:r>
              <a:rPr lang="en-US" sz="2000" dirty="0">
                <a:latin typeface="Arial Regular"/>
                <a:cs typeface="Trade Gothic LT Std"/>
              </a:rPr>
              <a:t>Awards and recognitions</a:t>
            </a:r>
          </a:p>
          <a:p>
            <a:pPr marL="927100" lvl="3" indent="-457200">
              <a:lnSpc>
                <a:spcPct val="100000"/>
              </a:lnSpc>
              <a:buFont typeface="Arial" panose="020B0604020202020204" pitchFamily="34" charset="0"/>
              <a:buChar char="•"/>
            </a:pPr>
            <a:r>
              <a:rPr lang="en-US" sz="2000" dirty="0">
                <a:latin typeface="Arial Regular"/>
                <a:cs typeface="Trade Gothic LT Std"/>
              </a:rPr>
              <a:t>Publications</a:t>
            </a:r>
          </a:p>
          <a:p>
            <a:pPr marL="927100" lvl="3" indent="-457200">
              <a:lnSpc>
                <a:spcPct val="100000"/>
              </a:lnSpc>
              <a:buFont typeface="Arial" panose="020B0604020202020204" pitchFamily="34" charset="0"/>
              <a:buChar char="•"/>
            </a:pPr>
            <a:r>
              <a:rPr lang="en-US" sz="2000" dirty="0">
                <a:latin typeface="Arial Regular"/>
                <a:cs typeface="Trade Gothic LT Std"/>
              </a:rPr>
              <a:t>Research and work experience</a:t>
            </a:r>
          </a:p>
          <a:p>
            <a:pPr marL="927100" lvl="3" indent="-457200">
              <a:lnSpc>
                <a:spcPct val="100000"/>
              </a:lnSpc>
              <a:buFont typeface="Arial" panose="020B0604020202020204" pitchFamily="34" charset="0"/>
              <a:buChar char="•"/>
            </a:pPr>
            <a:r>
              <a:rPr lang="en-US" sz="2000" dirty="0">
                <a:latin typeface="Arial Regular"/>
                <a:cs typeface="Trade Gothic LT Std"/>
              </a:rPr>
              <a:t>Organizations</a:t>
            </a:r>
            <a:r>
              <a:rPr lang="en-US" sz="2200" dirty="0">
                <a:latin typeface="Arial Regular"/>
                <a:cs typeface="Trade Gothic LT Std"/>
              </a:rPr>
              <a:t> you were a member of</a:t>
            </a:r>
          </a:p>
          <a:p>
            <a:pPr marL="469900" lvl="2" indent="-457200">
              <a:lnSpc>
                <a:spcPct val="100000"/>
              </a:lnSpc>
              <a:buFont typeface="Wingdings" pitchFamily="2" charset="2"/>
              <a:buChar char="§"/>
            </a:pPr>
            <a:r>
              <a:rPr lang="en-US" sz="2400" dirty="0">
                <a:latin typeface="Arial Regular"/>
                <a:cs typeface="Trade Gothic LT Std"/>
              </a:rPr>
              <a:t>Use a professional font</a:t>
            </a:r>
          </a:p>
          <a:p>
            <a:pPr marL="469900" lvl="2" indent="-457200">
              <a:buFont typeface="Wingdings" pitchFamily="2" charset="2"/>
              <a:buChar char="§"/>
            </a:pPr>
            <a:r>
              <a:rPr lang="en-US" sz="2400" dirty="0">
                <a:latin typeface="Arial Regular"/>
                <a:cs typeface="Trade Gothic LT Std"/>
              </a:rPr>
              <a:t>Sell yourself!</a:t>
            </a:r>
            <a:endParaRPr lang="en-US" sz="2400" dirty="0">
              <a:solidFill>
                <a:srgbClr val="F4702F"/>
              </a:solidFill>
              <a:latin typeface="Arial Regular"/>
              <a:cs typeface="Trade Gothic LT Std"/>
            </a:endParaRPr>
          </a:p>
        </p:txBody>
      </p:sp>
      <p:sp>
        <p:nvSpPr>
          <p:cNvPr id="6" name="Rectangle 2">
            <a:extLst>
              <a:ext uri="{FF2B5EF4-FFF2-40B4-BE49-F238E27FC236}">
                <a16:creationId xmlns:a16="http://schemas.microsoft.com/office/drawing/2014/main" id="{93D5AA22-FE30-8C4B-BCB8-20E4806404F5}"/>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56311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42938" y="1308734"/>
            <a:ext cx="11072813" cy="4239622"/>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lvl="1" indent="0">
              <a:lnSpc>
                <a:spcPct val="100000"/>
              </a:lnSpc>
              <a:buFont typeface="Arial"/>
              <a:buNone/>
            </a:pPr>
            <a:r>
              <a:rPr lang="en-US" sz="3600" b="1" dirty="0">
                <a:solidFill>
                  <a:srgbClr val="F4702F"/>
                </a:solidFill>
                <a:latin typeface="Arial Regular"/>
                <a:cs typeface="Trade Gothic LT Std"/>
              </a:rPr>
              <a:t>Interview</a:t>
            </a:r>
          </a:p>
          <a:p>
            <a:pPr marL="914400" lvl="2" indent="-457200">
              <a:lnSpc>
                <a:spcPct val="100000"/>
              </a:lnSpc>
              <a:spcBef>
                <a:spcPts val="900"/>
              </a:spcBef>
              <a:buFont typeface="Wingdings" pitchFamily="2" charset="2"/>
              <a:buChar char="§"/>
            </a:pPr>
            <a:r>
              <a:rPr lang="en-US" sz="2800" dirty="0">
                <a:latin typeface="Arial Regular"/>
                <a:cs typeface="Trade Gothic LT Std"/>
              </a:rPr>
              <a:t>Opportunity to set yourself apart</a:t>
            </a:r>
          </a:p>
          <a:p>
            <a:pPr marL="914400" lvl="2" indent="-457200">
              <a:lnSpc>
                <a:spcPct val="100000"/>
              </a:lnSpc>
              <a:spcBef>
                <a:spcPts val="900"/>
              </a:spcBef>
              <a:buFont typeface="Wingdings" pitchFamily="2" charset="2"/>
              <a:buChar char="§"/>
            </a:pPr>
            <a:r>
              <a:rPr lang="en-US" sz="2800" dirty="0">
                <a:latin typeface="Arial Regular"/>
                <a:cs typeface="Trade Gothic LT Std"/>
              </a:rPr>
              <a:t>Be prepared to talk about why you want to pursue the program, long term goals, why this school, research interests, and experiences that prepare you for the program</a:t>
            </a:r>
          </a:p>
          <a:p>
            <a:pPr marL="914400" lvl="2" indent="-457200">
              <a:lnSpc>
                <a:spcPct val="100000"/>
              </a:lnSpc>
              <a:spcBef>
                <a:spcPts val="900"/>
              </a:spcBef>
              <a:buFont typeface="Wingdings" pitchFamily="2" charset="2"/>
              <a:buChar char="§"/>
            </a:pPr>
            <a:r>
              <a:rPr lang="en-US" sz="2800" dirty="0">
                <a:latin typeface="Arial Regular"/>
                <a:cs typeface="Trade Gothic LT Std"/>
              </a:rPr>
              <a:t>Know the program</a:t>
            </a:r>
          </a:p>
          <a:p>
            <a:pPr marL="914400" lvl="3" indent="-457200">
              <a:lnSpc>
                <a:spcPct val="100000"/>
              </a:lnSpc>
              <a:spcBef>
                <a:spcPts val="900"/>
              </a:spcBef>
              <a:buFont typeface="Wingdings" pitchFamily="2" charset="2"/>
              <a:buChar char="§"/>
            </a:pPr>
            <a:r>
              <a:rPr lang="en-US" sz="2800" dirty="0">
                <a:latin typeface="Arial Regular"/>
                <a:cs typeface="Trade Gothic LT Std"/>
              </a:rPr>
              <a:t>Have questions</a:t>
            </a:r>
          </a:p>
          <a:p>
            <a:pPr marL="914400" lvl="2" indent="-457200">
              <a:lnSpc>
                <a:spcPct val="100000"/>
              </a:lnSpc>
              <a:spcBef>
                <a:spcPts val="900"/>
              </a:spcBef>
              <a:buFont typeface="Wingdings" pitchFamily="2" charset="2"/>
              <a:buChar char="§"/>
            </a:pPr>
            <a:r>
              <a:rPr lang="en-US" sz="2800" dirty="0">
                <a:latin typeface="Arial Regular"/>
                <a:cs typeface="Trade Gothic LT Std"/>
              </a:rPr>
              <a:t>Be yourself ! It</a:t>
            </a:r>
            <a:r>
              <a:rPr lang="uk-UA" sz="2800" dirty="0">
                <a:latin typeface="Arial Regular"/>
                <a:cs typeface="Trade Gothic LT Std"/>
              </a:rPr>
              <a:t>’</a:t>
            </a:r>
            <a:r>
              <a:rPr lang="en-US" sz="2800" dirty="0">
                <a:latin typeface="Arial Regular"/>
                <a:cs typeface="Trade Gothic LT Std"/>
              </a:rPr>
              <a:t>s a conversation</a:t>
            </a:r>
            <a:endParaRPr lang="en-US" sz="2800" dirty="0">
              <a:solidFill>
                <a:srgbClr val="F4702F"/>
              </a:solidFill>
              <a:latin typeface="Arial Regular"/>
              <a:cs typeface="Trade Gothic LT Std"/>
            </a:endParaRPr>
          </a:p>
        </p:txBody>
      </p:sp>
      <p:sp>
        <p:nvSpPr>
          <p:cNvPr id="4" name="Rectangle 2">
            <a:extLst>
              <a:ext uri="{FF2B5EF4-FFF2-40B4-BE49-F238E27FC236}">
                <a16:creationId xmlns:a16="http://schemas.microsoft.com/office/drawing/2014/main" id="{EAD1785B-7945-D64D-8C84-279856D16DA9}"/>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39760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01002"/>
          </a:xfrm>
          <a:solidFill>
            <a:srgbClr val="522D80"/>
          </a:solidFill>
        </p:spPr>
        <p:txBody>
          <a:bodyPr bIns="45720" anchor="b" anchorCtr="0">
            <a:noAutofit/>
          </a:bodyPr>
          <a:lstStyle/>
          <a:p>
            <a:pPr algn="ctr"/>
            <a:r>
              <a:rPr lang="en-US" sz="6000" b="1" spc="-100" dirty="0">
                <a:solidFill>
                  <a:schemeClr val="bg1"/>
                </a:solidFill>
                <a:effectLst/>
                <a:latin typeface="Arial Black" panose="020B0604020202020204" pitchFamily="34" charset="0"/>
                <a:cs typeface="Arial Black" panose="020B0604020202020204" pitchFamily="34" charset="0"/>
              </a:rPr>
              <a:t>Why Graduate School? </a:t>
            </a:r>
          </a:p>
        </p:txBody>
      </p:sp>
      <p:sp>
        <p:nvSpPr>
          <p:cNvPr id="3" name="Content Placeholder 2"/>
          <p:cNvSpPr>
            <a:spLocks noGrp="1"/>
          </p:cNvSpPr>
          <p:nvPr>
            <p:ph idx="1"/>
          </p:nvPr>
        </p:nvSpPr>
        <p:spPr>
          <a:xfrm>
            <a:off x="3943350" y="1307446"/>
            <a:ext cx="7900988" cy="4364692"/>
          </a:xfrm>
        </p:spPr>
        <p:txBody>
          <a:bodyPr>
            <a:noAutofit/>
          </a:bodyPr>
          <a:lstStyle/>
          <a:p>
            <a:pPr marL="12700" indent="0">
              <a:lnSpc>
                <a:spcPct val="100000"/>
              </a:lnSpc>
              <a:spcAft>
                <a:spcPts val="600"/>
              </a:spcAft>
              <a:buNone/>
            </a:pPr>
            <a:r>
              <a:rPr lang="en-US" sz="4400" b="1" dirty="0">
                <a:solidFill>
                  <a:srgbClr val="FF682A"/>
                </a:solidFill>
                <a:latin typeface="Arial" panose="020B0604020202020204" pitchFamily="34" charset="0"/>
                <a:cs typeface="Arial" panose="020B0604020202020204" pitchFamily="34" charset="0"/>
              </a:rPr>
              <a:t>Your graduate degree will</a:t>
            </a:r>
          </a:p>
          <a:p>
            <a:pPr marL="922338" indent="-457200">
              <a:lnSpc>
                <a:spcPct val="100000"/>
              </a:lnSpc>
              <a:spcAft>
                <a:spcPts val="600"/>
              </a:spcAft>
              <a:buFont typeface="Wingdings" pitchFamily="2" charset="2"/>
              <a:buChar char="§"/>
            </a:pPr>
            <a:r>
              <a:rPr lang="en-US" sz="3200" dirty="0">
                <a:latin typeface="Arial" panose="020B0604020202020204" pitchFamily="34" charset="0"/>
                <a:cs typeface="Arial" panose="020B0604020202020204" pitchFamily="34" charset="0"/>
              </a:rPr>
              <a:t>Help you get ahead in the work force</a:t>
            </a:r>
          </a:p>
          <a:p>
            <a:pPr marL="922338" lvl="1" indent="-457200">
              <a:lnSpc>
                <a:spcPct val="100000"/>
              </a:lnSpc>
              <a:spcAft>
                <a:spcPts val="600"/>
              </a:spcAft>
              <a:buFont typeface="Wingdings" pitchFamily="2" charset="2"/>
              <a:buChar char="§"/>
            </a:pPr>
            <a:r>
              <a:rPr lang="en-US" sz="3200" dirty="0">
                <a:latin typeface="Arial" panose="020B0604020202020204" pitchFamily="34" charset="0"/>
                <a:cs typeface="Arial" panose="020B0604020202020204" pitchFamily="34" charset="0"/>
              </a:rPr>
              <a:t>Set you apart from your competition in the job market</a:t>
            </a:r>
          </a:p>
          <a:p>
            <a:pPr marL="922338" lvl="1" indent="-457200">
              <a:lnSpc>
                <a:spcPct val="100000"/>
              </a:lnSpc>
              <a:spcAft>
                <a:spcPts val="600"/>
              </a:spcAft>
              <a:buFont typeface="Wingdings" pitchFamily="2" charset="2"/>
              <a:buChar char="§"/>
            </a:pPr>
            <a:r>
              <a:rPr lang="en-US" sz="3200" dirty="0">
                <a:latin typeface="Arial" panose="020B0604020202020204" pitchFamily="34" charset="0"/>
                <a:cs typeface="Arial" panose="020B0604020202020204" pitchFamily="34" charset="0"/>
              </a:rPr>
              <a:t>Foster higher earning potential</a:t>
            </a:r>
          </a:p>
          <a:p>
            <a:pPr marL="922338" lvl="1" indent="-457200">
              <a:lnSpc>
                <a:spcPct val="100000"/>
              </a:lnSpc>
              <a:spcAft>
                <a:spcPts val="600"/>
              </a:spcAft>
              <a:buFont typeface="Wingdings" pitchFamily="2" charset="2"/>
              <a:buChar char="§"/>
            </a:pPr>
            <a:r>
              <a:rPr lang="en-US" sz="3200" dirty="0">
                <a:latin typeface="Arial" panose="020B0604020202020204" pitchFamily="34" charset="0"/>
                <a:cs typeface="Arial" panose="020B0604020202020204" pitchFamily="34" charset="0"/>
              </a:rPr>
              <a:t>Provide personal reward and satisfaction</a:t>
            </a:r>
          </a:p>
        </p:txBody>
      </p:sp>
      <p:pic>
        <p:nvPicPr>
          <p:cNvPr id="5" name="Picture 4">
            <a:extLst>
              <a:ext uri="{FF2B5EF4-FFF2-40B4-BE49-F238E27FC236}">
                <a16:creationId xmlns:a16="http://schemas.microsoft.com/office/drawing/2014/main" id="{5306E80C-AB83-C044-8D3D-C14D82F1045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201003"/>
            <a:ext cx="3824807" cy="4663440"/>
          </a:xfrm>
          <a:prstGeom prst="rect">
            <a:avLst/>
          </a:prstGeom>
        </p:spPr>
      </p:pic>
    </p:spTree>
    <p:extLst>
      <p:ext uri="{BB962C8B-B14F-4D97-AF65-F5344CB8AC3E}">
        <p14:creationId xmlns:p14="http://schemas.microsoft.com/office/powerpoint/2010/main" val="10198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C2CA4A-DC44-434E-9273-82F0F9D5E699}"/>
              </a:ext>
            </a:extLst>
          </p:cNvPr>
          <p:cNvPicPr>
            <a:picLocks noChangeAspect="1"/>
          </p:cNvPicPr>
          <p:nvPr/>
        </p:nvPicPr>
        <p:blipFill>
          <a:blip r:embed="rId2"/>
          <a:stretch>
            <a:fillRect/>
          </a:stretch>
        </p:blipFill>
        <p:spPr>
          <a:xfrm>
            <a:off x="7471258" y="0"/>
            <a:ext cx="4720742" cy="5852160"/>
          </a:xfrm>
          <a:prstGeom prst="rect">
            <a:avLst/>
          </a:prstGeom>
        </p:spPr>
      </p:pic>
      <p:sp>
        <p:nvSpPr>
          <p:cNvPr id="3" name="Rectangle 3"/>
          <p:cNvSpPr txBox="1">
            <a:spLocks noChangeArrowheads="1"/>
          </p:cNvSpPr>
          <p:nvPr/>
        </p:nvSpPr>
        <p:spPr>
          <a:xfrm>
            <a:off x="314326" y="1584140"/>
            <a:ext cx="6972300" cy="352917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lvl="1" indent="0">
              <a:lnSpc>
                <a:spcPct val="100000"/>
              </a:lnSpc>
              <a:buFont typeface="Arial"/>
              <a:buNone/>
            </a:pPr>
            <a:r>
              <a:rPr lang="en-US" sz="4000" b="1" dirty="0">
                <a:solidFill>
                  <a:srgbClr val="FF682A"/>
                </a:solidFill>
                <a:latin typeface="Arial Regular"/>
                <a:cs typeface="Trade Gothic LT Std"/>
              </a:rPr>
              <a:t>Online interview</a:t>
            </a:r>
          </a:p>
          <a:p>
            <a:pPr marL="914400" indent="-457200">
              <a:lnSpc>
                <a:spcPct val="100000"/>
              </a:lnSpc>
              <a:buFont typeface="Wingdings" pitchFamily="2" charset="2"/>
              <a:buChar char="§"/>
            </a:pPr>
            <a:r>
              <a:rPr lang="en-US" sz="3000" dirty="0">
                <a:latin typeface="Arial Regular"/>
              </a:rPr>
              <a:t>Practice by Skyping a friend</a:t>
            </a:r>
          </a:p>
          <a:p>
            <a:pPr marL="914400" indent="-457200">
              <a:lnSpc>
                <a:spcPct val="100000"/>
              </a:lnSpc>
              <a:buFont typeface="Wingdings" pitchFamily="2" charset="2"/>
              <a:buChar char="§"/>
            </a:pPr>
            <a:r>
              <a:rPr lang="en-US" sz="3000" dirty="0">
                <a:latin typeface="Arial Regular"/>
              </a:rPr>
              <a:t>Be conscious of your background</a:t>
            </a:r>
          </a:p>
          <a:p>
            <a:pPr marL="914400" indent="-457200">
              <a:lnSpc>
                <a:spcPct val="100000"/>
              </a:lnSpc>
              <a:buFont typeface="Wingdings" pitchFamily="2" charset="2"/>
              <a:buChar char="§"/>
            </a:pPr>
            <a:r>
              <a:rPr lang="en-US" sz="3000" dirty="0">
                <a:latin typeface="Arial Regular"/>
              </a:rPr>
              <a:t>Choose in a quiet place </a:t>
            </a:r>
            <a:br>
              <a:rPr lang="en-US" sz="3000" dirty="0">
                <a:latin typeface="Arial Regular"/>
              </a:rPr>
            </a:br>
            <a:r>
              <a:rPr lang="en-US" sz="3000" dirty="0">
                <a:latin typeface="Arial Regular"/>
              </a:rPr>
              <a:t>with good internet</a:t>
            </a:r>
          </a:p>
          <a:p>
            <a:pPr marL="914400" indent="-457200">
              <a:lnSpc>
                <a:spcPct val="100000"/>
              </a:lnSpc>
              <a:buFont typeface="Wingdings" pitchFamily="2" charset="2"/>
              <a:buChar char="§"/>
            </a:pPr>
            <a:r>
              <a:rPr lang="en-US" sz="3000" dirty="0">
                <a:latin typeface="Arial Regular"/>
              </a:rPr>
              <a:t>Dress for the camera</a:t>
            </a:r>
          </a:p>
        </p:txBody>
      </p:sp>
      <p:sp>
        <p:nvSpPr>
          <p:cNvPr id="4" name="Rectangle 2">
            <a:extLst>
              <a:ext uri="{FF2B5EF4-FFF2-40B4-BE49-F238E27FC236}">
                <a16:creationId xmlns:a16="http://schemas.microsoft.com/office/drawing/2014/main" id="{FB595AEB-DD7F-9B41-B1D2-C83CEF0C33A9}"/>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259085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3C871F7-325D-F941-9CC5-E9D87839E134}"/>
              </a:ext>
            </a:extLst>
          </p:cNvPr>
          <p:cNvSpPr/>
          <p:nvPr/>
        </p:nvSpPr>
        <p:spPr>
          <a:xfrm>
            <a:off x="3304461" y="1297822"/>
            <a:ext cx="2928456" cy="4164213"/>
          </a:xfrm>
          <a:prstGeom prst="rect">
            <a:avLst/>
          </a:prstGeom>
          <a:solidFill>
            <a:srgbClr val="685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8F2687B-299D-8A4A-8B23-C9779A45596B}"/>
              </a:ext>
            </a:extLst>
          </p:cNvPr>
          <p:cNvSpPr/>
          <p:nvPr/>
        </p:nvSpPr>
        <p:spPr>
          <a:xfrm>
            <a:off x="214317" y="3414722"/>
            <a:ext cx="2965726" cy="21359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40EE6CF-6ED6-AF46-8447-65D148FCCAEB}"/>
              </a:ext>
            </a:extLst>
          </p:cNvPr>
          <p:cNvSpPr/>
          <p:nvPr/>
        </p:nvSpPr>
        <p:spPr>
          <a:xfrm>
            <a:off x="2078120" y="3491755"/>
            <a:ext cx="1608059" cy="2123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3AC6AC4-3A26-D849-AE7C-BF741D654E9F}"/>
              </a:ext>
            </a:extLst>
          </p:cNvPr>
          <p:cNvSpPr/>
          <p:nvPr/>
        </p:nvSpPr>
        <p:spPr>
          <a:xfrm>
            <a:off x="2078120" y="1504294"/>
            <a:ext cx="1777602" cy="19874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CF525AB-5522-6E44-B98A-1F36FB4FE7E1}"/>
              </a:ext>
            </a:extLst>
          </p:cNvPr>
          <p:cNvSpPr/>
          <p:nvPr/>
        </p:nvSpPr>
        <p:spPr>
          <a:xfrm>
            <a:off x="328617" y="1369262"/>
            <a:ext cx="1749503" cy="20454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3"/>
          <p:cNvSpPr txBox="1">
            <a:spLocks noChangeArrowheads="1"/>
          </p:cNvSpPr>
          <p:nvPr/>
        </p:nvSpPr>
        <p:spPr>
          <a:xfrm>
            <a:off x="6357936" y="1318550"/>
            <a:ext cx="5472114" cy="4361194"/>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lvl="1" indent="0">
              <a:buFont typeface="Arial"/>
              <a:buNone/>
            </a:pPr>
            <a:r>
              <a:rPr lang="en-US" sz="3600" b="1" dirty="0">
                <a:solidFill>
                  <a:srgbClr val="FF682A"/>
                </a:solidFill>
                <a:latin typeface="Arial Regular"/>
                <a:cs typeface="Trade Gothic LT Std"/>
              </a:rPr>
              <a:t>In-person interview</a:t>
            </a:r>
          </a:p>
          <a:p>
            <a:pPr marL="469900" indent="-457200">
              <a:lnSpc>
                <a:spcPct val="100000"/>
              </a:lnSpc>
              <a:spcBef>
                <a:spcPts val="600"/>
              </a:spcBef>
              <a:buFont typeface="Wingdings" pitchFamily="2" charset="2"/>
              <a:buChar char="§"/>
            </a:pPr>
            <a:r>
              <a:rPr lang="en-US" sz="3000" dirty="0">
                <a:latin typeface="Arial Regular"/>
              </a:rPr>
              <a:t>Shake hands</a:t>
            </a:r>
          </a:p>
          <a:p>
            <a:pPr marL="469900" indent="-457200">
              <a:lnSpc>
                <a:spcPct val="100000"/>
              </a:lnSpc>
              <a:spcBef>
                <a:spcPts val="600"/>
              </a:spcBef>
              <a:buFont typeface="Wingdings" pitchFamily="2" charset="2"/>
              <a:buChar char="§"/>
            </a:pPr>
            <a:r>
              <a:rPr lang="en-US" sz="3000" dirty="0">
                <a:latin typeface="Arial Regular"/>
              </a:rPr>
              <a:t>Smile — and mean it!</a:t>
            </a:r>
          </a:p>
          <a:p>
            <a:pPr marL="469900" indent="-457200">
              <a:lnSpc>
                <a:spcPct val="100000"/>
              </a:lnSpc>
              <a:spcBef>
                <a:spcPts val="600"/>
              </a:spcBef>
              <a:buFont typeface="Wingdings" pitchFamily="2" charset="2"/>
              <a:buChar char="§"/>
            </a:pPr>
            <a:r>
              <a:rPr lang="en-US" sz="3000" dirty="0">
                <a:latin typeface="Arial Regular"/>
              </a:rPr>
              <a:t>Be polite</a:t>
            </a:r>
          </a:p>
          <a:p>
            <a:pPr marL="469900" indent="-457200">
              <a:lnSpc>
                <a:spcPct val="100000"/>
              </a:lnSpc>
              <a:spcBef>
                <a:spcPts val="600"/>
              </a:spcBef>
              <a:buFont typeface="Wingdings" pitchFamily="2" charset="2"/>
              <a:buChar char="§"/>
            </a:pPr>
            <a:r>
              <a:rPr lang="en-US" sz="3000" dirty="0">
                <a:latin typeface="Arial Regular"/>
              </a:rPr>
              <a:t>Sit up straight</a:t>
            </a:r>
          </a:p>
          <a:p>
            <a:pPr marL="469900" indent="-457200">
              <a:lnSpc>
                <a:spcPct val="100000"/>
              </a:lnSpc>
              <a:spcBef>
                <a:spcPts val="600"/>
              </a:spcBef>
              <a:buFont typeface="Wingdings" pitchFamily="2" charset="2"/>
              <a:buChar char="§"/>
            </a:pPr>
            <a:r>
              <a:rPr lang="en-US" sz="3000" dirty="0">
                <a:latin typeface="Arial Regular"/>
              </a:rPr>
              <a:t>Look at the interviewer</a:t>
            </a:r>
          </a:p>
          <a:p>
            <a:pPr marL="469900" indent="-457200">
              <a:lnSpc>
                <a:spcPct val="100000"/>
              </a:lnSpc>
              <a:spcBef>
                <a:spcPts val="600"/>
              </a:spcBef>
              <a:buFont typeface="Wingdings" pitchFamily="2" charset="2"/>
              <a:buChar char="§"/>
            </a:pPr>
            <a:r>
              <a:rPr lang="en-US" sz="3000" dirty="0">
                <a:latin typeface="Arial Regular"/>
              </a:rPr>
              <a:t>Provide brief, direct answers</a:t>
            </a:r>
          </a:p>
          <a:p>
            <a:pPr marL="469900" indent="-457200">
              <a:lnSpc>
                <a:spcPct val="100000"/>
              </a:lnSpc>
              <a:spcBef>
                <a:spcPts val="600"/>
              </a:spcBef>
              <a:buFont typeface="Wingdings" pitchFamily="2" charset="2"/>
              <a:buChar char="§"/>
            </a:pPr>
            <a:r>
              <a:rPr lang="en-US" sz="3000" dirty="0">
                <a:latin typeface="Arial Regular"/>
              </a:rPr>
              <a:t>Say “thank you”</a:t>
            </a:r>
            <a:endParaRPr lang="en-US" sz="3200" dirty="0">
              <a:solidFill>
                <a:srgbClr val="FF682A"/>
              </a:solidFill>
              <a:latin typeface="Arial Regular"/>
              <a:cs typeface="Trade Gothic LT Std"/>
            </a:endParaRPr>
          </a:p>
        </p:txBody>
      </p:sp>
      <p:sp>
        <p:nvSpPr>
          <p:cNvPr id="4" name="Rectangle 2">
            <a:extLst>
              <a:ext uri="{FF2B5EF4-FFF2-40B4-BE49-F238E27FC236}">
                <a16:creationId xmlns:a16="http://schemas.microsoft.com/office/drawing/2014/main" id="{EF459309-5C76-4A49-BD20-16C7F48E29F2}"/>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pic>
        <p:nvPicPr>
          <p:cNvPr id="5" name="Picture 4">
            <a:extLst>
              <a:ext uri="{FF2B5EF4-FFF2-40B4-BE49-F238E27FC236}">
                <a16:creationId xmlns:a16="http://schemas.microsoft.com/office/drawing/2014/main" id="{E52009DE-CBC9-7642-AEB3-EBFC66B7E993}"/>
              </a:ext>
            </a:extLst>
          </p:cNvPr>
          <p:cNvPicPr>
            <a:picLocks noChangeAspect="1"/>
          </p:cNvPicPr>
          <p:nvPr/>
        </p:nvPicPr>
        <p:blipFill>
          <a:blip r:embed="rId3"/>
          <a:stretch>
            <a:fillRect/>
          </a:stretch>
        </p:blipFill>
        <p:spPr>
          <a:xfrm>
            <a:off x="649368" y="1526426"/>
            <a:ext cx="1371600" cy="1822450"/>
          </a:xfrm>
          <a:prstGeom prst="rect">
            <a:avLst/>
          </a:prstGeom>
        </p:spPr>
      </p:pic>
      <p:pic>
        <p:nvPicPr>
          <p:cNvPr id="8" name="Picture 7">
            <a:extLst>
              <a:ext uri="{FF2B5EF4-FFF2-40B4-BE49-F238E27FC236}">
                <a16:creationId xmlns:a16="http://schemas.microsoft.com/office/drawing/2014/main" id="{15F6EE7C-ECF1-E547-95A8-37524AF83BE9}"/>
              </a:ext>
            </a:extLst>
          </p:cNvPr>
          <p:cNvPicPr>
            <a:picLocks noChangeAspect="1"/>
          </p:cNvPicPr>
          <p:nvPr/>
        </p:nvPicPr>
        <p:blipFill>
          <a:blip r:embed="rId4"/>
          <a:stretch>
            <a:fillRect/>
          </a:stretch>
        </p:blipFill>
        <p:spPr>
          <a:xfrm>
            <a:off x="3998117" y="1112078"/>
            <a:ext cx="2103120" cy="4673600"/>
          </a:xfrm>
          <a:prstGeom prst="rect">
            <a:avLst/>
          </a:prstGeom>
        </p:spPr>
      </p:pic>
      <p:pic>
        <p:nvPicPr>
          <p:cNvPr id="10" name="Picture 9">
            <a:extLst>
              <a:ext uri="{FF2B5EF4-FFF2-40B4-BE49-F238E27FC236}">
                <a16:creationId xmlns:a16="http://schemas.microsoft.com/office/drawing/2014/main" id="{AF7AFEAC-EC14-2E4A-9586-84CD9EE5B8E0}"/>
              </a:ext>
            </a:extLst>
          </p:cNvPr>
          <p:cNvPicPr>
            <a:picLocks noChangeAspect="1"/>
          </p:cNvPicPr>
          <p:nvPr/>
        </p:nvPicPr>
        <p:blipFill>
          <a:blip r:embed="rId5"/>
          <a:stretch>
            <a:fillRect/>
          </a:stretch>
        </p:blipFill>
        <p:spPr>
          <a:xfrm>
            <a:off x="620792" y="3557035"/>
            <a:ext cx="1371600" cy="1905000"/>
          </a:xfrm>
          <a:prstGeom prst="rect">
            <a:avLst/>
          </a:prstGeom>
        </p:spPr>
      </p:pic>
      <p:pic>
        <p:nvPicPr>
          <p:cNvPr id="12" name="Picture 11">
            <a:extLst>
              <a:ext uri="{FF2B5EF4-FFF2-40B4-BE49-F238E27FC236}">
                <a16:creationId xmlns:a16="http://schemas.microsoft.com/office/drawing/2014/main" id="{5C9A80D3-53B3-AF4F-B809-E7A6C789D84D}"/>
              </a:ext>
            </a:extLst>
          </p:cNvPr>
          <p:cNvPicPr>
            <a:picLocks noChangeAspect="1"/>
          </p:cNvPicPr>
          <p:nvPr/>
        </p:nvPicPr>
        <p:blipFill>
          <a:blip r:embed="rId6"/>
          <a:stretch>
            <a:fillRect/>
          </a:stretch>
        </p:blipFill>
        <p:spPr>
          <a:xfrm>
            <a:off x="2189560" y="1716930"/>
            <a:ext cx="1371600" cy="1746250"/>
          </a:xfrm>
          <a:prstGeom prst="rect">
            <a:avLst/>
          </a:prstGeom>
        </p:spPr>
      </p:pic>
      <p:pic>
        <p:nvPicPr>
          <p:cNvPr id="14" name="Picture 13">
            <a:extLst>
              <a:ext uri="{FF2B5EF4-FFF2-40B4-BE49-F238E27FC236}">
                <a16:creationId xmlns:a16="http://schemas.microsoft.com/office/drawing/2014/main" id="{5CC403A7-3F15-4E44-92B1-7271C9216783}"/>
              </a:ext>
            </a:extLst>
          </p:cNvPr>
          <p:cNvPicPr>
            <a:picLocks noChangeAspect="1"/>
          </p:cNvPicPr>
          <p:nvPr/>
        </p:nvPicPr>
        <p:blipFill>
          <a:blip r:embed="rId7"/>
          <a:stretch>
            <a:fillRect/>
          </a:stretch>
        </p:blipFill>
        <p:spPr>
          <a:xfrm>
            <a:off x="2189560" y="3557035"/>
            <a:ext cx="1371600" cy="1682750"/>
          </a:xfrm>
          <a:prstGeom prst="rect">
            <a:avLst/>
          </a:prstGeom>
        </p:spPr>
      </p:pic>
    </p:spTree>
    <p:extLst>
      <p:ext uri="{BB962C8B-B14F-4D97-AF65-F5344CB8AC3E}">
        <p14:creationId xmlns:p14="http://schemas.microsoft.com/office/powerpoint/2010/main" val="38845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71519" y="1866096"/>
            <a:ext cx="11001374" cy="2754600"/>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4288" lvl="1" indent="0">
              <a:lnSpc>
                <a:spcPct val="100000"/>
              </a:lnSpc>
              <a:buFont typeface="Arial"/>
              <a:buNone/>
            </a:pPr>
            <a:r>
              <a:rPr lang="en-US" sz="4000" b="1" dirty="0">
                <a:solidFill>
                  <a:srgbClr val="FF682A"/>
                </a:solidFill>
                <a:latin typeface="Arial Regular"/>
                <a:cs typeface="Trade Gothic LT Std"/>
              </a:rPr>
              <a:t>The interview — some things to remember…</a:t>
            </a:r>
            <a:endParaRPr lang="en-US" sz="4000" b="1" dirty="0">
              <a:latin typeface="Arial Regular"/>
              <a:cs typeface="Trade Gothic LT Std"/>
            </a:endParaRPr>
          </a:p>
          <a:p>
            <a:pPr marL="469900" indent="-457200">
              <a:lnSpc>
                <a:spcPct val="100000"/>
              </a:lnSpc>
              <a:buFont typeface="Wingdings" pitchFamily="2" charset="2"/>
              <a:buChar char="§"/>
            </a:pPr>
            <a:r>
              <a:rPr lang="en-US" sz="3600" dirty="0">
                <a:latin typeface="Arial Regular"/>
              </a:rPr>
              <a:t>You will always be “on”</a:t>
            </a:r>
          </a:p>
          <a:p>
            <a:pPr marL="469900" indent="-457200">
              <a:lnSpc>
                <a:spcPct val="100000"/>
              </a:lnSpc>
              <a:buFont typeface="Wingdings" pitchFamily="2" charset="2"/>
              <a:buChar char="§"/>
            </a:pPr>
            <a:r>
              <a:rPr lang="en-US" sz="3600" dirty="0">
                <a:latin typeface="Arial Regular"/>
              </a:rPr>
              <a:t>You were </a:t>
            </a:r>
            <a:r>
              <a:rPr lang="en-US" sz="3600" i="1" dirty="0">
                <a:latin typeface="Arial Regular"/>
              </a:rPr>
              <a:t>selected</a:t>
            </a:r>
            <a:r>
              <a:rPr lang="en-US" sz="3600" dirty="0">
                <a:latin typeface="Arial Regular"/>
              </a:rPr>
              <a:t> to be there</a:t>
            </a:r>
          </a:p>
          <a:p>
            <a:pPr marL="469900" indent="-457200">
              <a:lnSpc>
                <a:spcPct val="100000"/>
              </a:lnSpc>
              <a:buFont typeface="Wingdings" pitchFamily="2" charset="2"/>
              <a:buChar char="§"/>
            </a:pPr>
            <a:r>
              <a:rPr lang="en-US" sz="3600" dirty="0">
                <a:latin typeface="Arial Regular"/>
              </a:rPr>
              <a:t>This is a chance to provide </a:t>
            </a:r>
            <a:r>
              <a:rPr lang="en-US" sz="3600" i="1" dirty="0">
                <a:latin typeface="Arial Regular"/>
              </a:rPr>
              <a:t>and</a:t>
            </a:r>
            <a:r>
              <a:rPr lang="en-US" sz="3600" dirty="0">
                <a:latin typeface="Arial Regular"/>
              </a:rPr>
              <a:t> get information</a:t>
            </a:r>
            <a:endParaRPr lang="en-US" sz="3600" dirty="0">
              <a:latin typeface="Arial Regular"/>
              <a:cs typeface="Trade Gothic LT Std"/>
            </a:endParaRPr>
          </a:p>
        </p:txBody>
      </p:sp>
      <p:sp>
        <p:nvSpPr>
          <p:cNvPr id="4" name="Rectangle 2">
            <a:extLst>
              <a:ext uri="{FF2B5EF4-FFF2-40B4-BE49-F238E27FC236}">
                <a16:creationId xmlns:a16="http://schemas.microsoft.com/office/drawing/2014/main" id="{0D9982FD-DFC8-424C-A111-E3892ED5E50F}"/>
              </a:ext>
            </a:extLst>
          </p:cNvPr>
          <p:cNvSpPr txBox="1">
            <a:spLocks noChangeArrowheads="1"/>
          </p:cNvSpPr>
          <p:nvPr/>
        </p:nvSpPr>
        <p:spPr>
          <a:xfrm>
            <a:off x="0" y="228599"/>
            <a:ext cx="8501063" cy="822960"/>
          </a:xfrm>
          <a:prstGeom prst="rect">
            <a:avLst/>
          </a:prstGeom>
          <a:solidFill>
            <a:schemeClr val="accent6">
              <a:lumMod val="40000"/>
              <a:lumOff val="60000"/>
            </a:schemeClr>
          </a:solidFill>
        </p:spPr>
        <p:txBody>
          <a:bodyPr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401B6D"/>
                </a:solidFill>
                <a:latin typeface="Arial Regular"/>
                <a:cs typeface="Trade Gothic LT Std Bold 2"/>
              </a:rPr>
              <a:t>Applying to Graduate School</a:t>
            </a:r>
            <a:endParaRPr lang="en-US" b="1" dirty="0">
              <a:latin typeface="Arial Regular"/>
            </a:endParaRPr>
          </a:p>
        </p:txBody>
      </p:sp>
    </p:spTree>
    <p:extLst>
      <p:ext uri="{BB962C8B-B14F-4D97-AF65-F5344CB8AC3E}">
        <p14:creationId xmlns:p14="http://schemas.microsoft.com/office/powerpoint/2010/main" val="88110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529388" y="1528105"/>
            <a:ext cx="5212681" cy="387303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3600" b="1" dirty="0" smtClean="0">
                <a:solidFill>
                  <a:srgbClr val="FF682A"/>
                </a:solidFill>
                <a:latin typeface="Arial Regular"/>
              </a:rPr>
              <a:t>Experience </a:t>
            </a:r>
            <a:r>
              <a:rPr lang="en-US" sz="3600" b="1" dirty="0">
                <a:solidFill>
                  <a:srgbClr val="FF682A"/>
                </a:solidFill>
                <a:latin typeface="Arial Regular"/>
              </a:rPr>
              <a:t>matter</a:t>
            </a:r>
          </a:p>
          <a:p>
            <a:pPr marL="469900" indent="-469900">
              <a:lnSpc>
                <a:spcPct val="100000"/>
              </a:lnSpc>
              <a:buFont typeface="Wingdings" pitchFamily="2" charset="2"/>
              <a:buChar char="§"/>
            </a:pPr>
            <a:r>
              <a:rPr lang="en-US" sz="3600" dirty="0">
                <a:latin typeface="Arial Regular"/>
              </a:rPr>
              <a:t>Co-ops, internships</a:t>
            </a:r>
          </a:p>
          <a:p>
            <a:pPr marL="469900" indent="-469900">
              <a:lnSpc>
                <a:spcPct val="100000"/>
              </a:lnSpc>
              <a:buFont typeface="Wingdings" pitchFamily="2" charset="2"/>
              <a:buChar char="§"/>
            </a:pPr>
            <a:r>
              <a:rPr lang="en-US" sz="3600" dirty="0">
                <a:latin typeface="Arial Regular"/>
              </a:rPr>
              <a:t>Summer research</a:t>
            </a:r>
          </a:p>
          <a:p>
            <a:pPr marL="469900" indent="-469900">
              <a:lnSpc>
                <a:spcPct val="100000"/>
              </a:lnSpc>
              <a:buFont typeface="Wingdings" pitchFamily="2" charset="2"/>
              <a:buChar char="§"/>
            </a:pPr>
            <a:r>
              <a:rPr lang="en-US" sz="3600" dirty="0">
                <a:latin typeface="Arial Regular"/>
              </a:rPr>
              <a:t>Study abroad</a:t>
            </a:r>
          </a:p>
          <a:p>
            <a:pPr marL="469900" indent="-469900">
              <a:lnSpc>
                <a:spcPct val="100000"/>
              </a:lnSpc>
              <a:buFont typeface="Wingdings" pitchFamily="2" charset="2"/>
              <a:buChar char="§"/>
            </a:pPr>
            <a:r>
              <a:rPr lang="en-US" sz="3600" dirty="0">
                <a:latin typeface="Arial Regular"/>
              </a:rPr>
              <a:t>Undergraduate research experiences</a:t>
            </a:r>
          </a:p>
        </p:txBody>
      </p:sp>
      <p:pic>
        <p:nvPicPr>
          <p:cNvPr id="4" name="Picture 3">
            <a:extLst>
              <a:ext uri="{FF2B5EF4-FFF2-40B4-BE49-F238E27FC236}">
                <a16:creationId xmlns:a16="http://schemas.microsoft.com/office/drawing/2014/main" id="{F8020A82-FB0D-A943-8242-0DBE958F039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6257925" cy="5861304"/>
          </a:xfrm>
          <a:prstGeom prst="rect">
            <a:avLst/>
          </a:prstGeom>
        </p:spPr>
      </p:pic>
      <p:sp>
        <p:nvSpPr>
          <p:cNvPr id="6" name="Rectangle 2">
            <a:extLst>
              <a:ext uri="{FF2B5EF4-FFF2-40B4-BE49-F238E27FC236}">
                <a16:creationId xmlns:a16="http://schemas.microsoft.com/office/drawing/2014/main" id="{7E6972EE-EEF9-7D45-B41D-3671C016ABD8}"/>
              </a:ext>
            </a:extLst>
          </p:cNvPr>
          <p:cNvSpPr txBox="1">
            <a:spLocks noChangeArrowheads="1"/>
          </p:cNvSpPr>
          <p:nvPr/>
        </p:nvSpPr>
        <p:spPr>
          <a:xfrm>
            <a:off x="3899159" y="262884"/>
            <a:ext cx="8292841" cy="805053"/>
          </a:xfrm>
          <a:prstGeom prst="rect">
            <a:avLst/>
          </a:prstGeom>
          <a:solidFill>
            <a:srgbClr val="FF682A"/>
          </a:solidFill>
        </p:spPr>
        <p:txBody>
          <a:bodyPr anchor="ctr" anchorCtr="1"/>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3600" b="1" dirty="0">
                <a:solidFill>
                  <a:srgbClr val="401B6D"/>
                </a:solidFill>
                <a:latin typeface="Arial Regular"/>
                <a:cs typeface="Trade Gothic LT Std Bold 2"/>
              </a:rPr>
              <a:t>Preparing for Graduate School Now</a:t>
            </a:r>
            <a:endParaRPr lang="en-US" sz="3600" b="1" dirty="0">
              <a:latin typeface="Arial Regular"/>
            </a:endParaRPr>
          </a:p>
        </p:txBody>
      </p:sp>
    </p:spTree>
    <p:extLst>
      <p:ext uri="{BB962C8B-B14F-4D97-AF65-F5344CB8AC3E}">
        <p14:creationId xmlns:p14="http://schemas.microsoft.com/office/powerpoint/2010/main" val="30183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63189" y="1317974"/>
            <a:ext cx="6356683" cy="418271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69900">
              <a:spcBef>
                <a:spcPts val="600"/>
              </a:spcBef>
              <a:buFont typeface="Wingdings" pitchFamily="2" charset="2"/>
              <a:buChar char="§"/>
            </a:pPr>
            <a:r>
              <a:rPr lang="en-US" dirty="0">
                <a:latin typeface="Arial Regular"/>
              </a:rPr>
              <a:t>Assess your strengths/weaknesses</a:t>
            </a:r>
          </a:p>
          <a:p>
            <a:pPr marL="457200" indent="-469900">
              <a:buFont typeface="Wingdings" pitchFamily="2" charset="2"/>
              <a:buChar char="§"/>
            </a:pPr>
            <a:r>
              <a:rPr lang="en-US" dirty="0">
                <a:latin typeface="Arial Regular"/>
              </a:rPr>
              <a:t>Improve your record</a:t>
            </a:r>
          </a:p>
          <a:p>
            <a:pPr marL="927100" lvl="1" indent="-457200">
              <a:lnSpc>
                <a:spcPct val="100000"/>
              </a:lnSpc>
              <a:spcBef>
                <a:spcPts val="600"/>
              </a:spcBef>
              <a:buFont typeface="Arial" panose="020B0604020202020204" pitchFamily="34" charset="0"/>
              <a:buChar char="•"/>
            </a:pPr>
            <a:r>
              <a:rPr lang="en-US" dirty="0">
                <a:latin typeface="Arial Regular"/>
              </a:rPr>
              <a:t>courses</a:t>
            </a:r>
          </a:p>
          <a:p>
            <a:pPr marL="927100" lvl="1" indent="-457200">
              <a:lnSpc>
                <a:spcPct val="100000"/>
              </a:lnSpc>
              <a:spcBef>
                <a:spcPts val="0"/>
              </a:spcBef>
              <a:buFont typeface="Arial" panose="020B0604020202020204" pitchFamily="34" charset="0"/>
              <a:buChar char="•"/>
            </a:pPr>
            <a:r>
              <a:rPr lang="en-US" dirty="0">
                <a:latin typeface="Arial Regular"/>
              </a:rPr>
              <a:t>research</a:t>
            </a:r>
          </a:p>
          <a:p>
            <a:pPr marL="927100" lvl="1" indent="-457200">
              <a:lnSpc>
                <a:spcPct val="100000"/>
              </a:lnSpc>
              <a:spcBef>
                <a:spcPts val="0"/>
              </a:spcBef>
              <a:buFont typeface="Arial" panose="020B0604020202020204" pitchFamily="34" charset="0"/>
              <a:buChar char="•"/>
            </a:pPr>
            <a:r>
              <a:rPr lang="en-US" dirty="0">
                <a:latin typeface="Arial Regular"/>
              </a:rPr>
              <a:t>communication skills</a:t>
            </a:r>
          </a:p>
          <a:p>
            <a:pPr marL="927100" lvl="1" indent="-457200">
              <a:lnSpc>
                <a:spcPct val="100000"/>
              </a:lnSpc>
              <a:spcBef>
                <a:spcPts val="0"/>
              </a:spcBef>
              <a:buFont typeface="Arial" panose="020B0604020202020204" pitchFamily="34" charset="0"/>
              <a:buChar char="•"/>
            </a:pPr>
            <a:r>
              <a:rPr lang="en-US" dirty="0">
                <a:latin typeface="Arial Regular"/>
              </a:rPr>
              <a:t>social skills</a:t>
            </a:r>
          </a:p>
          <a:p>
            <a:pPr marL="469900" indent="-469900">
              <a:lnSpc>
                <a:spcPct val="100000"/>
              </a:lnSpc>
              <a:buFont typeface="Wingdings" pitchFamily="2" charset="2"/>
              <a:buChar char="§"/>
            </a:pPr>
            <a:r>
              <a:rPr lang="en-US" dirty="0">
                <a:latin typeface="Arial Regular"/>
              </a:rPr>
              <a:t>Establish a group of mentors</a:t>
            </a:r>
          </a:p>
          <a:p>
            <a:pPr marL="927100" lvl="1" indent="-457200">
              <a:lnSpc>
                <a:spcPct val="100000"/>
              </a:lnSpc>
              <a:spcBef>
                <a:spcPts val="600"/>
              </a:spcBef>
              <a:buFont typeface="Arial" panose="020B0604020202020204" pitchFamily="34" charset="0"/>
              <a:buChar char="•"/>
            </a:pPr>
            <a:r>
              <a:rPr lang="en-US" dirty="0">
                <a:latin typeface="Arial Regular"/>
              </a:rPr>
              <a:t>to provide feedback</a:t>
            </a:r>
          </a:p>
          <a:p>
            <a:pPr marL="927100" lvl="1" indent="-457200">
              <a:lnSpc>
                <a:spcPct val="100000"/>
              </a:lnSpc>
              <a:spcBef>
                <a:spcPts val="0"/>
              </a:spcBef>
              <a:buFont typeface="Arial" panose="020B0604020202020204" pitchFamily="34" charset="0"/>
              <a:buChar char="•"/>
            </a:pPr>
            <a:r>
              <a:rPr lang="en-US" dirty="0">
                <a:latin typeface="Arial Regular"/>
              </a:rPr>
              <a:t>to give advice</a:t>
            </a:r>
          </a:p>
          <a:p>
            <a:pPr marL="927100" lvl="1" indent="-457200">
              <a:lnSpc>
                <a:spcPct val="100000"/>
              </a:lnSpc>
              <a:spcBef>
                <a:spcPts val="0"/>
              </a:spcBef>
              <a:buFont typeface="Arial" panose="020B0604020202020204" pitchFamily="34" charset="0"/>
              <a:buChar char="•"/>
            </a:pPr>
            <a:r>
              <a:rPr lang="en-US" dirty="0">
                <a:latin typeface="Arial Regular"/>
              </a:rPr>
              <a:t>to write letters of recommendation</a:t>
            </a:r>
            <a:endParaRPr lang="en-US" dirty="0">
              <a:solidFill>
                <a:srgbClr val="FF682A"/>
              </a:solidFill>
              <a:latin typeface="Arial Regular"/>
            </a:endParaRPr>
          </a:p>
        </p:txBody>
      </p:sp>
      <p:pic>
        <p:nvPicPr>
          <p:cNvPr id="6" name="Picture 5">
            <a:extLst>
              <a:ext uri="{FF2B5EF4-FFF2-40B4-BE49-F238E27FC236}">
                <a16:creationId xmlns:a16="http://schemas.microsoft.com/office/drawing/2014/main" id="{32461F04-F740-AF49-BAA9-820D26D2BE3C}"/>
              </a:ext>
            </a:extLst>
          </p:cNvPr>
          <p:cNvPicPr>
            <a:picLocks noChangeAspect="1"/>
          </p:cNvPicPr>
          <p:nvPr/>
        </p:nvPicPr>
        <p:blipFill>
          <a:blip r:embed="rId3"/>
          <a:stretch>
            <a:fillRect/>
          </a:stretch>
        </p:blipFill>
        <p:spPr>
          <a:xfrm>
            <a:off x="6705600" y="0"/>
            <a:ext cx="5486400" cy="5854700"/>
          </a:xfrm>
          <a:prstGeom prst="rect">
            <a:avLst/>
          </a:prstGeom>
        </p:spPr>
      </p:pic>
      <p:sp>
        <p:nvSpPr>
          <p:cNvPr id="5" name="Rectangle 2">
            <a:extLst>
              <a:ext uri="{FF2B5EF4-FFF2-40B4-BE49-F238E27FC236}">
                <a16:creationId xmlns:a16="http://schemas.microsoft.com/office/drawing/2014/main" id="{4F556BA2-E6AF-9942-8842-840B72FE2D67}"/>
              </a:ext>
            </a:extLst>
          </p:cNvPr>
          <p:cNvSpPr txBox="1">
            <a:spLocks noChangeArrowheads="1"/>
          </p:cNvSpPr>
          <p:nvPr/>
        </p:nvSpPr>
        <p:spPr>
          <a:xfrm>
            <a:off x="1" y="228600"/>
            <a:ext cx="8566484" cy="805053"/>
          </a:xfrm>
          <a:prstGeom prst="rect">
            <a:avLst/>
          </a:prstGeom>
          <a:solidFill>
            <a:srgbClr val="FF682A"/>
          </a:solidFill>
        </p:spPr>
        <p:txBody>
          <a:bodyPr tIns="91440" rIns="91440" bIns="91440"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3600" b="1" dirty="0">
                <a:solidFill>
                  <a:srgbClr val="401B6D"/>
                </a:solidFill>
                <a:latin typeface="Arial Regular"/>
                <a:cs typeface="Trade Gothic LT Std Bold 2"/>
              </a:rPr>
              <a:t>Preparing for Graduate School Now </a:t>
            </a:r>
            <a:endParaRPr lang="en-US" sz="3600" b="1" dirty="0">
              <a:latin typeface="Arial Regular"/>
            </a:endParaRPr>
          </a:p>
        </p:txBody>
      </p:sp>
    </p:spTree>
    <p:extLst>
      <p:ext uri="{BB962C8B-B14F-4D97-AF65-F5344CB8AC3E}">
        <p14:creationId xmlns:p14="http://schemas.microsoft.com/office/powerpoint/2010/main" val="33026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858001" y="1845021"/>
            <a:ext cx="4944716" cy="319831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12750" indent="-412750">
              <a:spcBef>
                <a:spcPts val="1600"/>
              </a:spcBef>
              <a:buFont typeface="Wingdings" pitchFamily="2" charset="2"/>
              <a:buChar char="§"/>
            </a:pPr>
            <a:r>
              <a:rPr lang="en-US" sz="3300" dirty="0">
                <a:latin typeface="Arial Regular"/>
                <a:cs typeface="Trade Gothic LT Std"/>
              </a:rPr>
              <a:t>Think about your goals</a:t>
            </a:r>
          </a:p>
          <a:p>
            <a:pPr marL="412750" indent="-412750">
              <a:spcBef>
                <a:spcPts val="1600"/>
              </a:spcBef>
              <a:buFont typeface="Wingdings" pitchFamily="2" charset="2"/>
              <a:buChar char="§"/>
            </a:pPr>
            <a:r>
              <a:rPr lang="en-US" sz="3300" dirty="0">
                <a:latin typeface="Arial Regular"/>
                <a:cs typeface="Trade Gothic LT Std"/>
              </a:rPr>
              <a:t>Meet with your advisor</a:t>
            </a:r>
          </a:p>
          <a:p>
            <a:pPr marL="412750" indent="-412750">
              <a:spcBef>
                <a:spcPts val="1600"/>
              </a:spcBef>
              <a:buFont typeface="Wingdings" pitchFamily="2" charset="2"/>
              <a:buChar char="§"/>
            </a:pPr>
            <a:r>
              <a:rPr lang="en-US" sz="3300" dirty="0">
                <a:latin typeface="Arial Regular"/>
                <a:cs typeface="Trade Gothic LT Std"/>
              </a:rPr>
              <a:t>Get involved</a:t>
            </a:r>
          </a:p>
          <a:p>
            <a:pPr marL="412750" indent="-412750">
              <a:spcBef>
                <a:spcPts val="1600"/>
              </a:spcBef>
              <a:buFont typeface="Wingdings" pitchFamily="2" charset="2"/>
              <a:buChar char="§"/>
            </a:pPr>
            <a:r>
              <a:rPr lang="en-US" sz="3300" dirty="0">
                <a:latin typeface="Arial Regular"/>
                <a:cs typeface="Trade Gothic LT Std"/>
              </a:rPr>
              <a:t>Utilize resources</a:t>
            </a:r>
          </a:p>
          <a:p>
            <a:pPr marL="412750" indent="-412750">
              <a:spcBef>
                <a:spcPts val="1600"/>
              </a:spcBef>
              <a:buFont typeface="Wingdings" pitchFamily="2" charset="2"/>
              <a:buChar char="§"/>
            </a:pPr>
            <a:r>
              <a:rPr lang="en-US" sz="3300" dirty="0">
                <a:latin typeface="Arial Regular"/>
                <a:cs typeface="Trade Gothic LT Std"/>
              </a:rPr>
              <a:t>Build relationships</a:t>
            </a:r>
            <a:endParaRPr lang="en-US" sz="3300" dirty="0">
              <a:solidFill>
                <a:srgbClr val="F4702F"/>
              </a:solidFill>
              <a:latin typeface="Arial Regular"/>
              <a:cs typeface="Trade Gothic LT Std"/>
            </a:endParaRPr>
          </a:p>
        </p:txBody>
      </p:sp>
      <p:pic>
        <p:nvPicPr>
          <p:cNvPr id="6" name="Picture 5">
            <a:extLst>
              <a:ext uri="{FF2B5EF4-FFF2-40B4-BE49-F238E27FC236}">
                <a16:creationId xmlns:a16="http://schemas.microsoft.com/office/drawing/2014/main" id="{BD0ECBB8-8D1A-5D4E-91D2-EEC48A9C00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6513512" cy="5854700"/>
          </a:xfrm>
          <a:prstGeom prst="rect">
            <a:avLst/>
          </a:prstGeom>
        </p:spPr>
      </p:pic>
      <p:sp>
        <p:nvSpPr>
          <p:cNvPr id="7" name="Rectangle 2">
            <a:extLst>
              <a:ext uri="{FF2B5EF4-FFF2-40B4-BE49-F238E27FC236}">
                <a16:creationId xmlns:a16="http://schemas.microsoft.com/office/drawing/2014/main" id="{27FAF4C0-7F53-2145-A793-49A51D1F8F86}"/>
              </a:ext>
            </a:extLst>
          </p:cNvPr>
          <p:cNvSpPr txBox="1">
            <a:spLocks noChangeArrowheads="1"/>
          </p:cNvSpPr>
          <p:nvPr/>
        </p:nvSpPr>
        <p:spPr>
          <a:xfrm>
            <a:off x="3625516" y="228600"/>
            <a:ext cx="8566484" cy="805053"/>
          </a:xfrm>
          <a:prstGeom prst="rect">
            <a:avLst/>
          </a:prstGeom>
          <a:solidFill>
            <a:srgbClr val="FF682A"/>
          </a:solidFill>
        </p:spPr>
        <p:txBody>
          <a:bodyPr tIns="91440" rIns="91440" bIns="91440" anchor="ctr" anchorCtr="0"/>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3600" b="1" dirty="0">
                <a:solidFill>
                  <a:srgbClr val="401B6D"/>
                </a:solidFill>
                <a:latin typeface="Arial Regular"/>
                <a:cs typeface="Trade Gothic LT Std Bold 2"/>
              </a:rPr>
              <a:t>Preparing for Graduate School Now </a:t>
            </a:r>
            <a:endParaRPr lang="en-US" sz="3600" b="1" dirty="0">
              <a:latin typeface="Arial Regular"/>
            </a:endParaRPr>
          </a:p>
        </p:txBody>
      </p:sp>
    </p:spTree>
    <p:extLst>
      <p:ext uri="{BB962C8B-B14F-4D97-AF65-F5344CB8AC3E}">
        <p14:creationId xmlns:p14="http://schemas.microsoft.com/office/powerpoint/2010/main" val="28839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par>
                          <p:cTn id="8" fill="hold">
                            <p:stCondLst>
                              <p:cond delay="1000"/>
                            </p:stCondLst>
                            <p:childTnLst>
                              <p:par>
                                <p:cTn id="9" presetID="12" presetClass="entr" presetSubtype="4"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lide(fromBottom)">
                                      <p:cBhvr>
                                        <p:cTn id="11" dur="500"/>
                                        <p:tgtEl>
                                          <p:spTgt spid="3">
                                            <p:txEl>
                                              <p:pRg st="1" end="1"/>
                                            </p:txEl>
                                          </p:spTgt>
                                        </p:tgtEl>
                                      </p:cBhvr>
                                    </p:animEffect>
                                  </p:childTnLst>
                                </p:cTn>
                              </p:par>
                            </p:childTnLst>
                          </p:cTn>
                        </p:par>
                        <p:par>
                          <p:cTn id="12" fill="hold">
                            <p:stCondLst>
                              <p:cond delay="2000"/>
                            </p:stCondLst>
                            <p:childTnLst>
                              <p:par>
                                <p:cTn id="13" presetID="12" presetClass="entr" presetSubtype="4"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lide(fromBottom)">
                                      <p:cBhvr>
                                        <p:cTn id="15" dur="500"/>
                                        <p:tgtEl>
                                          <p:spTgt spid="3">
                                            <p:txEl>
                                              <p:pRg st="2" end="2"/>
                                            </p:txEl>
                                          </p:spTgt>
                                        </p:tgtEl>
                                      </p:cBhvr>
                                    </p:animEffect>
                                  </p:childTnLst>
                                </p:cTn>
                              </p:par>
                            </p:childTnLst>
                          </p:cTn>
                        </p:par>
                        <p:par>
                          <p:cTn id="16" fill="hold">
                            <p:stCondLst>
                              <p:cond delay="3000"/>
                            </p:stCondLst>
                            <p:childTnLst>
                              <p:par>
                                <p:cTn id="17" presetID="12" presetClass="entr" presetSubtype="4"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lide(fromBottom)">
                                      <p:cBhvr>
                                        <p:cTn id="19" dur="500"/>
                                        <p:tgtEl>
                                          <p:spTgt spid="3">
                                            <p:txEl>
                                              <p:pRg st="3" end="3"/>
                                            </p:txEl>
                                          </p:spTgt>
                                        </p:tgtEl>
                                      </p:cBhvr>
                                    </p:animEffect>
                                  </p:childTnLst>
                                </p:cTn>
                              </p:par>
                            </p:childTnLst>
                          </p:cTn>
                        </p:par>
                        <p:par>
                          <p:cTn id="20" fill="hold">
                            <p:stCondLst>
                              <p:cond delay="4000"/>
                            </p:stCondLst>
                            <p:childTnLst>
                              <p:par>
                                <p:cTn id="21" presetID="12" presetClass="entr" presetSubtype="4"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lide(fromBottom)">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CF746E-9917-534B-AB1F-EC53469FD147}"/>
              </a:ext>
            </a:extLst>
          </p:cNvPr>
          <p:cNvSpPr txBox="1">
            <a:spLocks noChangeArrowheads="1"/>
          </p:cNvSpPr>
          <p:nvPr/>
        </p:nvSpPr>
        <p:spPr>
          <a:xfrm>
            <a:off x="1225216" y="1344278"/>
            <a:ext cx="10427367" cy="1215189"/>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r"/>
            <a:r>
              <a:rPr lang="en-US" sz="7200" b="1" dirty="0">
                <a:solidFill>
                  <a:schemeClr val="bg1"/>
                </a:solidFill>
                <a:effectLst>
                  <a:outerShdw blurRad="76200" dist="76200" dir="2700000" algn="tl" rotWithShape="0">
                    <a:prstClr val="black">
                      <a:alpha val="40000"/>
                    </a:prstClr>
                  </a:outerShdw>
                </a:effectLst>
                <a:latin typeface="Arial Black" panose="020B0604020202020204" pitchFamily="34" charset="0"/>
                <a:cs typeface="Arial Black" panose="020B0604020202020204" pitchFamily="34" charset="0"/>
              </a:rPr>
              <a:t>Consider Clemson!</a:t>
            </a:r>
          </a:p>
        </p:txBody>
      </p:sp>
    </p:spTree>
    <p:extLst>
      <p:ext uri="{BB962C8B-B14F-4D97-AF65-F5344CB8AC3E}">
        <p14:creationId xmlns:p14="http://schemas.microsoft.com/office/powerpoint/2010/main" val="103450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682A"/>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0" y="228600"/>
            <a:ext cx="6753723" cy="844695"/>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5400" b="1" dirty="0">
                <a:solidFill>
                  <a:srgbClr val="401B6D"/>
                </a:solidFill>
                <a:latin typeface="Arial" panose="020B0604020202020204" pitchFamily="34" charset="0"/>
                <a:cs typeface="Arial" panose="020B0604020202020204" pitchFamily="34" charset="0"/>
              </a:rPr>
              <a:t>Consider Clemson!</a:t>
            </a:r>
            <a:endParaRPr lang="en-US" sz="5400" b="1" dirty="0">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a:xfrm>
            <a:off x="245004" y="1465197"/>
            <a:ext cx="6412469" cy="3801041"/>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1487" lvl="2" indent="-457200">
              <a:lnSpc>
                <a:spcPct val="100000"/>
              </a:lnSpc>
              <a:spcBef>
                <a:spcPts val="0"/>
              </a:spcBef>
              <a:spcAft>
                <a:spcPts val="1800"/>
              </a:spcAft>
              <a:buBlip>
                <a:blip r:embed="rId3"/>
              </a:buBlip>
            </a:pPr>
            <a:r>
              <a:rPr lang="en-US" sz="2800" dirty="0">
                <a:solidFill>
                  <a:schemeClr val="bg1"/>
                </a:solidFill>
                <a:latin typeface="Arial Regular"/>
                <a:cs typeface="Trade Gothic LT Std"/>
              </a:rPr>
              <a:t>Carnegie Tier 1 Research University</a:t>
            </a:r>
          </a:p>
          <a:p>
            <a:pPr marL="471487" lvl="2" indent="-457200">
              <a:lnSpc>
                <a:spcPct val="100000"/>
              </a:lnSpc>
              <a:spcBef>
                <a:spcPts val="0"/>
              </a:spcBef>
              <a:spcAft>
                <a:spcPts val="1800"/>
              </a:spcAft>
              <a:buBlip>
                <a:blip r:embed="rId3"/>
              </a:buBlip>
            </a:pPr>
            <a:r>
              <a:rPr lang="en-US" sz="2800" dirty="0">
                <a:solidFill>
                  <a:schemeClr val="bg1"/>
                </a:solidFill>
                <a:latin typeface="Arial Regular"/>
                <a:cs typeface="Trade Gothic LT Std"/>
              </a:rPr>
              <a:t>More than 140 graduate programs</a:t>
            </a:r>
          </a:p>
          <a:p>
            <a:pPr marL="471487" lvl="2" indent="-457200">
              <a:lnSpc>
                <a:spcPct val="100000"/>
              </a:lnSpc>
              <a:spcBef>
                <a:spcPts val="0"/>
              </a:spcBef>
              <a:spcAft>
                <a:spcPts val="1800"/>
              </a:spcAft>
              <a:buBlip>
                <a:blip r:embed="rId3"/>
              </a:buBlip>
            </a:pPr>
            <a:r>
              <a:rPr lang="en-US" sz="2800" dirty="0">
                <a:solidFill>
                  <a:schemeClr val="bg1"/>
                </a:solidFill>
                <a:latin typeface="Arial Regular"/>
                <a:cs typeface="Trade Gothic LT Std"/>
              </a:rPr>
              <a:t>Our graduate students consistently rate Clemson faculty as “excellent”</a:t>
            </a:r>
          </a:p>
          <a:p>
            <a:pPr marL="471487" lvl="2" indent="-457200">
              <a:lnSpc>
                <a:spcPct val="100000"/>
              </a:lnSpc>
              <a:spcBef>
                <a:spcPts val="0"/>
              </a:spcBef>
              <a:spcAft>
                <a:spcPts val="1800"/>
              </a:spcAft>
              <a:buBlip>
                <a:blip r:embed="rId3"/>
              </a:buBlip>
            </a:pPr>
            <a:r>
              <a:rPr lang="en-US" sz="2800" dirty="0">
                <a:solidFill>
                  <a:schemeClr val="bg1"/>
                </a:solidFill>
                <a:latin typeface="Arial Regular"/>
                <a:cs typeface="Trade Gothic LT Std"/>
              </a:rPr>
              <a:t>Clemson offers a growing, inclusive and vibrant graduate student community</a:t>
            </a:r>
          </a:p>
        </p:txBody>
      </p:sp>
      <p:pic>
        <p:nvPicPr>
          <p:cNvPr id="5" name="Picture 4">
            <a:extLst>
              <a:ext uri="{FF2B5EF4-FFF2-40B4-BE49-F238E27FC236}">
                <a16:creationId xmlns:a16="http://schemas.microsoft.com/office/drawing/2014/main" id="{DD0D4FAC-90EC-5E4B-BB81-C9BF9F5DE8DB}"/>
              </a:ext>
            </a:extLst>
          </p:cNvPr>
          <p:cNvPicPr>
            <a:picLocks noChangeAspect="1"/>
          </p:cNvPicPr>
          <p:nvPr/>
        </p:nvPicPr>
        <p:blipFill>
          <a:blip r:embed="rId4"/>
          <a:stretch>
            <a:fillRect/>
          </a:stretch>
        </p:blipFill>
        <p:spPr>
          <a:xfrm>
            <a:off x="6705600" y="0"/>
            <a:ext cx="5486400" cy="5854700"/>
          </a:xfrm>
          <a:prstGeom prst="rect">
            <a:avLst/>
          </a:prstGeom>
        </p:spPr>
      </p:pic>
    </p:spTree>
    <p:extLst>
      <p:ext uri="{BB962C8B-B14F-4D97-AF65-F5344CB8AC3E}">
        <p14:creationId xmlns:p14="http://schemas.microsoft.com/office/powerpoint/2010/main" val="140292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682A"/>
        </a:solidFill>
        <a:effectLst/>
      </p:bgPr>
    </p:bg>
    <p:spTree>
      <p:nvGrpSpPr>
        <p:cNvPr id="1" name=""/>
        <p:cNvGrpSpPr/>
        <p:nvPr/>
      </p:nvGrpSpPr>
      <p:grpSpPr>
        <a:xfrm>
          <a:off x="0" y="0"/>
          <a:ext cx="0" cy="0"/>
          <a:chOff x="0" y="0"/>
          <a:chExt cx="0" cy="0"/>
        </a:xfrm>
      </p:grpSpPr>
      <p:sp>
        <p:nvSpPr>
          <p:cNvPr id="4" name="TextBox 3"/>
          <p:cNvSpPr txBox="1"/>
          <p:nvPr/>
        </p:nvSpPr>
        <p:spPr>
          <a:xfrm>
            <a:off x="5576892" y="1178275"/>
            <a:ext cx="6581775" cy="4278094"/>
          </a:xfrm>
          <a:prstGeom prst="rect">
            <a:avLst/>
          </a:prstGeom>
          <a:noFill/>
        </p:spPr>
        <p:txBody>
          <a:bodyPr wrap="square" rtlCol="0">
            <a:spAutoFit/>
          </a:bodyPr>
          <a:lstStyle/>
          <a:p>
            <a:pPr>
              <a:spcAft>
                <a:spcPts val="1200"/>
              </a:spcAft>
            </a:pPr>
            <a:r>
              <a:rPr lang="en-US" sz="3200" b="1" dirty="0">
                <a:solidFill>
                  <a:schemeClr val="bg1"/>
                </a:solidFill>
                <a:latin typeface="Arial" panose="020B0604020202020204" pitchFamily="34" charset="0"/>
                <a:cs typeface="Arial" panose="020B0604020202020204" pitchFamily="34" charset="0"/>
              </a:rPr>
              <a:t>Ranked in the top ten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in the nation for:</a:t>
            </a:r>
          </a:p>
          <a:p>
            <a:pPr marL="457200" indent="-457200">
              <a:spcAft>
                <a:spcPts val="600"/>
              </a:spcAft>
              <a:buBlip>
                <a:blip r:embed="rId3"/>
              </a:buBlip>
            </a:pPr>
            <a:r>
              <a:rPr lang="en-US" sz="2400" dirty="0">
                <a:solidFill>
                  <a:schemeClr val="bg1"/>
                </a:solidFill>
                <a:latin typeface="Arial Regular"/>
              </a:rPr>
              <a:t>Students love their university (#1)</a:t>
            </a:r>
          </a:p>
          <a:p>
            <a:pPr marL="457200" indent="-457200">
              <a:spcAft>
                <a:spcPts val="600"/>
              </a:spcAft>
              <a:buBlip>
                <a:blip r:embed="rId3"/>
              </a:buBlip>
            </a:pPr>
            <a:r>
              <a:rPr lang="en-US" sz="2400" dirty="0">
                <a:solidFill>
                  <a:schemeClr val="bg1"/>
                </a:solidFill>
                <a:latin typeface="Arial Regular"/>
              </a:rPr>
              <a:t>Safest campus (#1)</a:t>
            </a:r>
          </a:p>
          <a:p>
            <a:pPr marL="457200" indent="-457200">
              <a:spcAft>
                <a:spcPts val="600"/>
              </a:spcAft>
              <a:buBlip>
                <a:blip r:embed="rId3"/>
              </a:buBlip>
            </a:pPr>
            <a:r>
              <a:rPr lang="en-US" sz="2400" dirty="0">
                <a:solidFill>
                  <a:schemeClr val="bg1"/>
                </a:solidFill>
                <a:latin typeface="Arial Regular"/>
              </a:rPr>
              <a:t>Best career services (#2) </a:t>
            </a:r>
          </a:p>
          <a:p>
            <a:pPr marL="457200" indent="-457200">
              <a:spcAft>
                <a:spcPts val="600"/>
              </a:spcAft>
              <a:buBlip>
                <a:blip r:embed="rId3"/>
              </a:buBlip>
            </a:pPr>
            <a:r>
              <a:rPr lang="en-US" sz="2400" dirty="0">
                <a:solidFill>
                  <a:schemeClr val="bg1"/>
                </a:solidFill>
                <a:latin typeface="Arial Regular"/>
              </a:rPr>
              <a:t>Alumni give back to the university (#3)</a:t>
            </a:r>
          </a:p>
          <a:p>
            <a:pPr marL="457200" indent="-457200">
              <a:spcAft>
                <a:spcPts val="600"/>
              </a:spcAft>
              <a:buBlip>
                <a:blip r:embed="rId3"/>
              </a:buBlip>
            </a:pPr>
            <a:r>
              <a:rPr lang="en-US" sz="2400" dirty="0">
                <a:solidFill>
                  <a:schemeClr val="bg1"/>
                </a:solidFill>
                <a:latin typeface="Arial Regular"/>
              </a:rPr>
              <a:t>Supercomputing power at universities (#4) </a:t>
            </a:r>
          </a:p>
          <a:p>
            <a:pPr marL="457200" indent="-457200">
              <a:spcAft>
                <a:spcPts val="600"/>
              </a:spcAft>
              <a:buBlip>
                <a:blip r:embed="rId3"/>
              </a:buBlip>
            </a:pPr>
            <a:r>
              <a:rPr lang="en-US" sz="2400" dirty="0">
                <a:solidFill>
                  <a:schemeClr val="bg1"/>
                </a:solidFill>
                <a:latin typeface="Arial Regular"/>
              </a:rPr>
              <a:t>Outstanding town-gown relations (#6)</a:t>
            </a:r>
          </a:p>
          <a:p>
            <a:pPr marL="457200" indent="-457200">
              <a:spcAft>
                <a:spcPts val="600"/>
              </a:spcAft>
              <a:buBlip>
                <a:blip r:embed="rId3"/>
              </a:buBlip>
            </a:pPr>
            <a:r>
              <a:rPr lang="en-US" sz="2400" dirty="0">
                <a:solidFill>
                  <a:schemeClr val="bg1"/>
                </a:solidFill>
                <a:latin typeface="Arial Regular"/>
              </a:rPr>
              <a:t>Happiest students (#7)</a:t>
            </a:r>
          </a:p>
        </p:txBody>
      </p:sp>
      <p:sp>
        <p:nvSpPr>
          <p:cNvPr id="5" name="Rectangle 2">
            <a:extLst>
              <a:ext uri="{FF2B5EF4-FFF2-40B4-BE49-F238E27FC236}">
                <a16:creationId xmlns:a16="http://schemas.microsoft.com/office/drawing/2014/main" id="{310F26A2-9FC2-774B-B4CF-8AD94F0D6D07}"/>
              </a:ext>
            </a:extLst>
          </p:cNvPr>
          <p:cNvSpPr txBox="1">
            <a:spLocks noChangeArrowheads="1"/>
          </p:cNvSpPr>
          <p:nvPr/>
        </p:nvSpPr>
        <p:spPr>
          <a:xfrm>
            <a:off x="5534028" y="228600"/>
            <a:ext cx="6710367" cy="844695"/>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r>
              <a:rPr lang="en-US" sz="5400" b="1" dirty="0">
                <a:solidFill>
                  <a:srgbClr val="401B6D"/>
                </a:solidFill>
                <a:latin typeface="Arial" panose="020B0604020202020204" pitchFamily="34" charset="0"/>
                <a:cs typeface="Arial" panose="020B0604020202020204" pitchFamily="34" charset="0"/>
              </a:rPr>
              <a:t>Consider Clemson!</a:t>
            </a:r>
            <a:endParaRPr lang="en-US" sz="5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9B37A2-F49E-CB40-995F-94AAE448D1F2}"/>
              </a:ext>
            </a:extLst>
          </p:cNvPr>
          <p:cNvPicPr>
            <a:picLocks noChangeAspect="1"/>
          </p:cNvPicPr>
          <p:nvPr/>
        </p:nvPicPr>
        <p:blipFill>
          <a:blip r:embed="rId4"/>
          <a:stretch>
            <a:fillRect/>
          </a:stretch>
        </p:blipFill>
        <p:spPr>
          <a:xfrm>
            <a:off x="0" y="0"/>
            <a:ext cx="5448300" cy="5854700"/>
          </a:xfrm>
          <a:prstGeom prst="rect">
            <a:avLst/>
          </a:prstGeom>
        </p:spPr>
      </p:pic>
    </p:spTree>
    <p:extLst>
      <p:ext uri="{BB962C8B-B14F-4D97-AF65-F5344CB8AC3E}">
        <p14:creationId xmlns:p14="http://schemas.microsoft.com/office/powerpoint/2010/main" val="22076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bg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1443039" y="2434351"/>
            <a:ext cx="9486899" cy="277748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3400" dirty="0">
                <a:solidFill>
                  <a:srgbClr val="522D80"/>
                </a:solidFill>
                <a:latin typeface="Arial" panose="020B0604020202020204" pitchFamily="34" charset="0"/>
                <a:cs typeface="Arial" panose="020B0604020202020204" pitchFamily="34" charset="0"/>
              </a:rPr>
              <a:t>MYTH #1: </a:t>
            </a:r>
            <a:r>
              <a:rPr lang="en-US" sz="3200" dirty="0">
                <a:latin typeface="Arial" panose="020B0604020202020204" pitchFamily="34" charset="0"/>
                <a:cs typeface="Arial" panose="020B0604020202020204" pitchFamily="34" charset="0"/>
              </a:rPr>
              <a:t>“It’ll just cost me more money…”</a:t>
            </a:r>
          </a:p>
          <a:p>
            <a:pPr marL="0" indent="0">
              <a:lnSpc>
                <a:spcPct val="100000"/>
              </a:lnSpc>
              <a:spcBef>
                <a:spcPts val="0"/>
              </a:spcBef>
              <a:spcAft>
                <a:spcPts val="1200"/>
              </a:spcAft>
              <a:buNone/>
            </a:pPr>
            <a:r>
              <a:rPr lang="en-US" sz="3400" dirty="0">
                <a:solidFill>
                  <a:srgbClr val="522D80"/>
                </a:solidFill>
                <a:latin typeface="Arial" panose="020B0604020202020204" pitchFamily="34" charset="0"/>
                <a:cs typeface="Arial" panose="020B0604020202020204" pitchFamily="34" charset="0"/>
              </a:rPr>
              <a:t>MYTH #2: </a:t>
            </a:r>
            <a:r>
              <a:rPr lang="en-US" sz="3200" dirty="0">
                <a:latin typeface="Arial" panose="020B0604020202020204" pitchFamily="34" charset="0"/>
                <a:cs typeface="Arial" panose="020B0604020202020204" pitchFamily="34" charset="0"/>
              </a:rPr>
              <a:t>“It will limit my options…”</a:t>
            </a:r>
          </a:p>
          <a:p>
            <a:pPr marL="0" indent="0">
              <a:lnSpc>
                <a:spcPct val="100000"/>
              </a:lnSpc>
              <a:spcBef>
                <a:spcPts val="0"/>
              </a:spcBef>
              <a:spcAft>
                <a:spcPts val="1200"/>
              </a:spcAft>
              <a:buNone/>
            </a:pPr>
            <a:r>
              <a:rPr lang="en-US" sz="3400" dirty="0">
                <a:solidFill>
                  <a:srgbClr val="522D80"/>
                </a:solidFill>
                <a:latin typeface="Arial" panose="020B0604020202020204" pitchFamily="34" charset="0"/>
                <a:cs typeface="Arial" panose="020B0604020202020204" pitchFamily="34" charset="0"/>
              </a:rPr>
              <a:t>MYTH #3: </a:t>
            </a:r>
            <a:r>
              <a:rPr lang="en-US" sz="3200" dirty="0">
                <a:latin typeface="Arial" panose="020B0604020202020204" pitchFamily="34" charset="0"/>
                <a:cs typeface="Arial" panose="020B0604020202020204" pitchFamily="34" charset="0"/>
              </a:rPr>
              <a:t>“It’s only for students with top grades…”</a:t>
            </a:r>
          </a:p>
          <a:p>
            <a:pPr marL="0" indent="0">
              <a:lnSpc>
                <a:spcPct val="100000"/>
              </a:lnSpc>
              <a:spcBef>
                <a:spcPts val="0"/>
              </a:spcBef>
              <a:spcAft>
                <a:spcPts val="1200"/>
              </a:spcAft>
              <a:buNone/>
            </a:pPr>
            <a:r>
              <a:rPr lang="en-US" sz="3400" dirty="0">
                <a:solidFill>
                  <a:srgbClr val="522D80"/>
                </a:solidFill>
                <a:latin typeface="Arial" panose="020B0604020202020204" pitchFamily="34" charset="0"/>
                <a:cs typeface="Arial" panose="020B0604020202020204" pitchFamily="34" charset="0"/>
              </a:rPr>
              <a:t>MYTH #4: </a:t>
            </a:r>
            <a:r>
              <a:rPr lang="en-US" sz="3200" dirty="0">
                <a:latin typeface="Arial" panose="020B0604020202020204" pitchFamily="34" charset="0"/>
                <a:cs typeface="Arial" panose="020B0604020202020204" pitchFamily="34" charset="0"/>
              </a:rPr>
              <a:t>“It’s just more of the same…”</a:t>
            </a:r>
          </a:p>
        </p:txBody>
      </p:sp>
      <p:sp>
        <p:nvSpPr>
          <p:cNvPr id="5" name="Title 1">
            <a:extLst>
              <a:ext uri="{FF2B5EF4-FFF2-40B4-BE49-F238E27FC236}">
                <a16:creationId xmlns:a16="http://schemas.microsoft.com/office/drawing/2014/main" id="{B4C7A02E-4579-E14D-AA74-01E8FC464B69}"/>
              </a:ext>
            </a:extLst>
          </p:cNvPr>
          <p:cNvSpPr txBox="1">
            <a:spLocks/>
          </p:cNvSpPr>
          <p:nvPr/>
        </p:nvSpPr>
        <p:spPr>
          <a:xfrm>
            <a:off x="0" y="0"/>
            <a:ext cx="8915400" cy="1005840"/>
          </a:xfrm>
          <a:prstGeom prst="rect">
            <a:avLst/>
          </a:prstGeom>
          <a:solidFill>
            <a:srgbClr val="FF682A"/>
          </a:solidFill>
          <a:ln>
            <a:solidFill>
              <a:schemeClr val="accent1"/>
            </a:solidFill>
          </a:ln>
        </p:spPr>
        <p:txBody>
          <a:bodyPr bIns="91440" anchor="b" anchorCtr="1"/>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5400" b="1" dirty="0">
                <a:solidFill>
                  <a:srgbClr val="401B6D"/>
                </a:solidFill>
                <a:latin typeface="Arial" panose="020B0604020202020204" pitchFamily="34" charset="0"/>
                <a:cs typeface="Arial" panose="020B0604020202020204" pitchFamily="34" charset="0"/>
              </a:rPr>
              <a:t>Graduate School Myths</a:t>
            </a:r>
            <a:endParaRPr lang="en-US" sz="5400"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A39E797F-82C8-D645-A265-0D21EA536B97}"/>
              </a:ext>
            </a:extLst>
          </p:cNvPr>
          <p:cNvSpPr txBox="1">
            <a:spLocks/>
          </p:cNvSpPr>
          <p:nvPr/>
        </p:nvSpPr>
        <p:spPr>
          <a:xfrm>
            <a:off x="928688" y="1402787"/>
            <a:ext cx="10515600" cy="634617"/>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b="1" dirty="0">
                <a:solidFill>
                  <a:srgbClr val="FF682A"/>
                </a:solidFill>
                <a:latin typeface="Arial" panose="020B0604020202020204" pitchFamily="34" charset="0"/>
                <a:cs typeface="Arial" panose="020B0604020202020204" pitchFamily="34" charset="0"/>
              </a:rPr>
              <a:t>Let’s debunk some myths.</a:t>
            </a:r>
          </a:p>
        </p:txBody>
      </p:sp>
    </p:spTree>
    <p:extLst>
      <p:ext uri="{BB962C8B-B14F-4D97-AF65-F5344CB8AC3E}">
        <p14:creationId xmlns:p14="http://schemas.microsoft.com/office/powerpoint/2010/main" val="5425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bg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1"/>
          <p:cNvSpPr txBox="1">
            <a:spLocks/>
          </p:cNvSpPr>
          <p:nvPr/>
        </p:nvSpPr>
        <p:spPr>
          <a:xfrm>
            <a:off x="736600" y="1179896"/>
            <a:ext cx="10515600" cy="1017872"/>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2400" b="1" strike="sngStrike" dirty="0">
                <a:solidFill>
                  <a:schemeClr val="tx1"/>
                </a:solidFill>
                <a:latin typeface="Arial" panose="020B0604020202020204" pitchFamily="34" charset="0"/>
                <a:cs typeface="Arial" panose="020B0604020202020204" pitchFamily="34" charset="0"/>
              </a:rPr>
              <a:t>Myth 1: It’ll just cost me more money</a:t>
            </a:r>
          </a:p>
          <a:p>
            <a:pPr algn="ctr">
              <a:lnSpc>
                <a:spcPct val="100000"/>
              </a:lnSpc>
            </a:pPr>
            <a:r>
              <a:rPr lang="en-US" sz="4000" b="1" dirty="0">
                <a:solidFill>
                  <a:srgbClr val="FF682A"/>
                </a:solidFill>
                <a:latin typeface="Arial" panose="020B0604020202020204" pitchFamily="34" charset="0"/>
                <a:cs typeface="Arial" panose="020B0604020202020204" pitchFamily="34" charset="0"/>
              </a:rPr>
              <a:t>▶︎ You have funding options ︎</a:t>
            </a:r>
          </a:p>
        </p:txBody>
      </p:sp>
      <p:sp>
        <p:nvSpPr>
          <p:cNvPr id="6" name="Rectangle 3"/>
          <p:cNvSpPr txBox="1">
            <a:spLocks noChangeArrowheads="1"/>
          </p:cNvSpPr>
          <p:nvPr/>
        </p:nvSpPr>
        <p:spPr>
          <a:xfrm>
            <a:off x="521447" y="2438399"/>
            <a:ext cx="5161783" cy="2564805"/>
          </a:xfrm>
          <a:prstGeom prst="rect">
            <a:avLst/>
          </a:prstGeom>
          <a:noFill/>
        </p:spPr>
        <p:txBody>
          <a:bodyPr wrap="square" lIns="0" rIns="0" anchor="ctr">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8788" lvl="2" indent="-446088">
              <a:lnSpc>
                <a:spcPct val="100000"/>
              </a:lnSpc>
              <a:buNone/>
            </a:pPr>
            <a:r>
              <a:rPr lang="en-US" sz="3200" b="1" u="sng" dirty="0">
                <a:latin typeface="Arial" panose="020B0604020202020204" pitchFamily="34" charset="0"/>
                <a:cs typeface="Arial" panose="020B0604020202020204" pitchFamily="34" charset="0"/>
              </a:rPr>
              <a:t>Assistantships</a:t>
            </a:r>
            <a:r>
              <a:rPr lang="en-US" sz="2800" dirty="0">
                <a:latin typeface="Arial" panose="020B0604020202020204" pitchFamily="34" charset="0"/>
                <a:cs typeface="Arial" panose="020B0604020202020204" pitchFamily="34" charset="0"/>
              </a:rPr>
              <a:t> </a:t>
            </a:r>
          </a:p>
          <a:p>
            <a:pPr marL="458788" lvl="3" indent="-446088">
              <a:lnSpc>
                <a:spcPct val="100000"/>
              </a:lnSpc>
              <a:buFont typeface="Wingdings" pitchFamily="2" charset="2"/>
              <a:buChar char="§"/>
            </a:pPr>
            <a:r>
              <a:rPr lang="en-US" sz="2800" dirty="0">
                <a:latin typeface="Arial" panose="020B0604020202020204" pitchFamily="34" charset="0"/>
                <a:cs typeface="Arial" panose="020B0604020202020204" pitchFamily="34" charset="0"/>
              </a:rPr>
              <a:t>Teaching Assistantship (TA)</a:t>
            </a:r>
          </a:p>
          <a:p>
            <a:pPr marL="458788" lvl="3" indent="-446088">
              <a:lnSpc>
                <a:spcPct val="100000"/>
              </a:lnSpc>
              <a:buFont typeface="Wingdings" pitchFamily="2" charset="2"/>
              <a:buChar char="§"/>
            </a:pPr>
            <a:r>
              <a:rPr lang="en-US" sz="2800" dirty="0">
                <a:latin typeface="Arial" panose="020B0604020202020204" pitchFamily="34" charset="0"/>
                <a:cs typeface="Arial" panose="020B0604020202020204" pitchFamily="34" charset="0"/>
              </a:rPr>
              <a:t>Research Assistantship (RA)</a:t>
            </a:r>
          </a:p>
          <a:p>
            <a:pPr marL="458788" lvl="3" indent="-446088">
              <a:lnSpc>
                <a:spcPct val="100000"/>
              </a:lnSpc>
              <a:buFont typeface="Wingdings" pitchFamily="2" charset="2"/>
              <a:buChar char="§"/>
            </a:pPr>
            <a:r>
              <a:rPr lang="en-US" sz="2800" dirty="0">
                <a:latin typeface="Arial" panose="020B0604020202020204" pitchFamily="34" charset="0"/>
                <a:cs typeface="Arial" panose="020B0604020202020204" pitchFamily="34" charset="0"/>
              </a:rPr>
              <a:t>Graduate Assistantship (GA)</a:t>
            </a:r>
          </a:p>
          <a:p>
            <a:pPr marL="458788" lvl="3" indent="-446088">
              <a:lnSpc>
                <a:spcPct val="100000"/>
              </a:lnSpc>
              <a:buFont typeface="Wingdings" pitchFamily="2" charset="2"/>
              <a:buChar char="§"/>
            </a:pPr>
            <a:r>
              <a:rPr lang="en-US" sz="2800" dirty="0">
                <a:latin typeface="Arial" panose="020B0604020202020204" pitchFamily="34" charset="0"/>
                <a:cs typeface="Arial" panose="020B0604020202020204" pitchFamily="34" charset="0"/>
              </a:rPr>
              <a:t>Tuition reduction and stipend</a:t>
            </a:r>
          </a:p>
        </p:txBody>
      </p:sp>
      <p:sp>
        <p:nvSpPr>
          <p:cNvPr id="3" name="TextBox 2"/>
          <p:cNvSpPr txBox="1"/>
          <p:nvPr/>
        </p:nvSpPr>
        <p:spPr>
          <a:xfrm>
            <a:off x="6034741" y="2438399"/>
            <a:ext cx="5876636" cy="2564805"/>
          </a:xfrm>
          <a:prstGeom prst="rect">
            <a:avLst/>
          </a:prstGeom>
          <a:noFill/>
        </p:spPr>
        <p:txBody>
          <a:bodyPr wrap="square" rtlCol="0">
            <a:spAutoFit/>
          </a:bodyPr>
          <a:lstStyle/>
          <a:p>
            <a:pPr marL="458788" lvl="2" indent="-446088">
              <a:spcBef>
                <a:spcPts val="500"/>
              </a:spcBef>
            </a:pPr>
            <a:r>
              <a:rPr lang="en-US" sz="3200" b="1" u="sng" dirty="0">
                <a:solidFill>
                  <a:schemeClr val="accent2"/>
                </a:solidFill>
                <a:latin typeface="Arial" panose="020B0604020202020204" pitchFamily="34" charset="0"/>
                <a:cs typeface="Arial" panose="020B0604020202020204" pitchFamily="34" charset="0"/>
              </a:rPr>
              <a:t>Fellowships</a:t>
            </a:r>
            <a:r>
              <a:rPr lang="en-US" sz="3200" b="1" dirty="0">
                <a:solidFill>
                  <a:schemeClr val="accent2"/>
                </a:solidFill>
                <a:latin typeface="Arial" panose="020B0604020202020204" pitchFamily="34" charset="0"/>
                <a:cs typeface="Arial" panose="020B0604020202020204" pitchFamily="34" charset="0"/>
              </a:rPr>
              <a:t> </a:t>
            </a:r>
          </a:p>
          <a:p>
            <a:pPr marL="458788" lvl="3" indent="-446088">
              <a:spcBef>
                <a:spcPts val="500"/>
              </a:spcBef>
              <a:buFont typeface="Wingdings" pitchFamily="2" charset="2"/>
              <a:buChar char="§"/>
            </a:pPr>
            <a:r>
              <a:rPr lang="en-US" sz="2800" dirty="0">
                <a:solidFill>
                  <a:schemeClr val="accent2"/>
                </a:solidFill>
                <a:latin typeface="Arial" panose="020B0604020202020204" pitchFamily="34" charset="0"/>
                <a:cs typeface="Arial" panose="020B0604020202020204" pitchFamily="34" charset="0"/>
              </a:rPr>
              <a:t>Funded by NSF, DOE, DOD, etc.</a:t>
            </a:r>
          </a:p>
          <a:p>
            <a:pPr marL="458788" lvl="3" indent="-446088">
              <a:spcBef>
                <a:spcPts val="500"/>
              </a:spcBef>
              <a:buFont typeface="Wingdings" pitchFamily="2" charset="2"/>
              <a:buChar char="§"/>
            </a:pPr>
            <a:r>
              <a:rPr lang="en-US" sz="2800" dirty="0">
                <a:solidFill>
                  <a:schemeClr val="accent2"/>
                </a:solidFill>
                <a:latin typeface="Arial" panose="020B0604020202020204" pitchFamily="34" charset="0"/>
                <a:cs typeface="Arial" panose="020B0604020202020204" pitchFamily="34" charset="0"/>
              </a:rPr>
              <a:t>Requires excellent grades</a:t>
            </a:r>
          </a:p>
          <a:p>
            <a:pPr marL="458788" lvl="3" indent="-446088">
              <a:spcBef>
                <a:spcPts val="500"/>
              </a:spcBef>
              <a:buFont typeface="Wingdings" pitchFamily="2" charset="2"/>
              <a:buChar char="§"/>
            </a:pPr>
            <a:r>
              <a:rPr lang="en-US" sz="2800" dirty="0">
                <a:solidFill>
                  <a:schemeClr val="accent2"/>
                </a:solidFill>
                <a:latin typeface="Arial" panose="020B0604020202020204" pitchFamily="34" charset="0"/>
                <a:cs typeface="Arial" panose="020B0604020202020204" pitchFamily="34" charset="0"/>
              </a:rPr>
              <a:t>Stipend and tuition</a:t>
            </a:r>
          </a:p>
          <a:p>
            <a:pPr marL="458788" lvl="3" indent="-446088">
              <a:spcBef>
                <a:spcPts val="500"/>
              </a:spcBef>
              <a:buFont typeface="Wingdings" pitchFamily="2" charset="2"/>
              <a:buChar char="§"/>
            </a:pPr>
            <a:r>
              <a:rPr lang="en-US" sz="2800" dirty="0">
                <a:solidFill>
                  <a:schemeClr val="accent2"/>
                </a:solidFill>
                <a:latin typeface="Arial" panose="020B0604020202020204" pitchFamily="34" charset="0"/>
                <a:cs typeface="Arial" panose="020B0604020202020204" pitchFamily="34" charset="0"/>
              </a:rPr>
              <a:t>Allows you to go anywhere</a:t>
            </a:r>
            <a:endParaRPr lang="en-US" sz="2400" dirty="0">
              <a:solidFill>
                <a:schemeClr val="accent2"/>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07515C4-4278-C644-9325-E8F9DA6248CD}"/>
              </a:ext>
            </a:extLst>
          </p:cNvPr>
          <p:cNvSpPr txBox="1">
            <a:spLocks/>
          </p:cNvSpPr>
          <p:nvPr/>
        </p:nvSpPr>
        <p:spPr>
          <a:xfrm>
            <a:off x="0" y="0"/>
            <a:ext cx="8915400" cy="1005840"/>
          </a:xfrm>
          <a:prstGeom prst="rect">
            <a:avLst/>
          </a:prstGeom>
          <a:solidFill>
            <a:srgbClr val="FF682A"/>
          </a:solidFill>
        </p:spPr>
        <p:txBody>
          <a:bodyPr bIns="91440" anchor="b" anchorCtr="1"/>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5400" b="1" dirty="0">
                <a:solidFill>
                  <a:srgbClr val="401B6D"/>
                </a:solidFill>
                <a:latin typeface="Arial" panose="020B0604020202020204" pitchFamily="34" charset="0"/>
                <a:cs typeface="Arial" panose="020B0604020202020204" pitchFamily="34" charset="0"/>
              </a:rPr>
              <a:t>Graduate School Myths</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11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bg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txBox="1">
            <a:spLocks/>
          </p:cNvSpPr>
          <p:nvPr/>
        </p:nvSpPr>
        <p:spPr>
          <a:xfrm>
            <a:off x="872805" y="1163855"/>
            <a:ext cx="10515600" cy="985787"/>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2400" b="1" strike="sngStrike" dirty="0">
                <a:solidFill>
                  <a:schemeClr val="tx1"/>
                </a:solidFill>
                <a:latin typeface="Arial" panose="020B0604020202020204" pitchFamily="34" charset="0"/>
                <a:cs typeface="Arial" panose="020B0604020202020204" pitchFamily="34" charset="0"/>
              </a:rPr>
              <a:t>Myth 2: It will limit my options </a:t>
            </a:r>
          </a:p>
          <a:p>
            <a:pPr algn="ctr"/>
            <a:r>
              <a:rPr lang="en-US" sz="4000" b="1" dirty="0">
                <a:solidFill>
                  <a:srgbClr val="FF682A"/>
                </a:solidFill>
                <a:latin typeface="Arial" panose="020B0604020202020204" pitchFamily="34" charset="0"/>
                <a:cs typeface="Arial" panose="020B0604020202020204" pitchFamily="34" charset="0"/>
              </a:rPr>
              <a:t>▶︎ Doors open for you︎</a:t>
            </a:r>
          </a:p>
        </p:txBody>
      </p:sp>
      <p:sp>
        <p:nvSpPr>
          <p:cNvPr id="4" name="Content Placeholder 7"/>
          <p:cNvSpPr txBox="1">
            <a:spLocks/>
          </p:cNvSpPr>
          <p:nvPr/>
        </p:nvSpPr>
        <p:spPr>
          <a:xfrm>
            <a:off x="404160" y="1874520"/>
            <a:ext cx="11452891" cy="396557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latin typeface="Arial Regular"/>
              </a:rPr>
              <a:t>Lockheed Martin</a:t>
            </a:r>
          </a:p>
          <a:p>
            <a:pPr>
              <a:spcBef>
                <a:spcPts val="500"/>
              </a:spcBef>
              <a:buFont typeface="Wingdings" pitchFamily="2" charset="2"/>
              <a:buChar char="§"/>
              <a:tabLst>
                <a:tab pos="2052638" algn="l"/>
                <a:tab pos="2273300" algn="l"/>
              </a:tabLst>
            </a:pPr>
            <a:r>
              <a:rPr lang="en-US" sz="1600" dirty="0">
                <a:latin typeface="Arial Regular"/>
              </a:rPr>
              <a:t>Sr Member Eng Stf	</a:t>
            </a:r>
            <a:r>
              <a:rPr lang="en-US" sz="1600" dirty="0">
                <a:solidFill>
                  <a:srgbClr val="FF682A"/>
                </a:solidFill>
                <a:latin typeface="Arial Regular"/>
              </a:rPr>
              <a:t>▪︎	5 years experience </a:t>
            </a:r>
            <a:r>
              <a:rPr lang="en-US" sz="1600" u="sng" dirty="0">
                <a:solidFill>
                  <a:srgbClr val="FF682A"/>
                </a:solidFill>
                <a:latin typeface="Arial Regular"/>
              </a:rPr>
              <a:t>OR advanced degree</a:t>
            </a:r>
          </a:p>
          <a:p>
            <a:pPr>
              <a:spcBef>
                <a:spcPts val="500"/>
              </a:spcBef>
              <a:buFont typeface="Wingdings" pitchFamily="2" charset="2"/>
              <a:buChar char="§"/>
            </a:pPr>
            <a:r>
              <a:rPr lang="en-US" sz="1600" dirty="0">
                <a:latin typeface="Arial Regular"/>
              </a:rPr>
              <a:t>Candidate will be a key contributor to the Human Systems and Autonomy research area within Lockheed Martin Advanced Technology Laboratories, will communicate with Lockheed Martin internal and external customers to </a:t>
            </a:r>
            <a:r>
              <a:rPr lang="en-US" sz="1600" dirty="0">
                <a:solidFill>
                  <a:srgbClr val="FF682A"/>
                </a:solidFill>
                <a:latin typeface="Arial Regular"/>
              </a:rPr>
              <a:t>define needs and execute on research to address these needs in both the short and long term. </a:t>
            </a:r>
          </a:p>
          <a:p>
            <a:pPr>
              <a:spcBef>
                <a:spcPts val="500"/>
              </a:spcBef>
              <a:buFont typeface="Wingdings" pitchFamily="2" charset="2"/>
              <a:buChar char="§"/>
            </a:pPr>
            <a:r>
              <a:rPr lang="en-US" sz="1600" dirty="0">
                <a:latin typeface="Arial Regular"/>
              </a:rPr>
              <a:t>Work within a distributed team of scientists and engineers at ATL, other Lockheed Martin facilities, outside companies, and universities to perform research in human systems integration, human performance augmentation, and human-machine teaming, with a focus on designing and executing large-n studies of human behavior in diverse environments.</a:t>
            </a:r>
          </a:p>
          <a:p>
            <a:pPr>
              <a:spcBef>
                <a:spcPts val="500"/>
              </a:spcBef>
              <a:buFont typeface="Wingdings" pitchFamily="2" charset="2"/>
              <a:buChar char="§"/>
            </a:pPr>
            <a:r>
              <a:rPr lang="en-US" sz="1600" dirty="0">
                <a:solidFill>
                  <a:srgbClr val="FF682A"/>
                </a:solidFill>
                <a:latin typeface="Arial Regular"/>
              </a:rPr>
              <a:t>Applicants are expected to have ideas for research and have a desire to see these research concepts funded.</a:t>
            </a:r>
          </a:p>
          <a:p>
            <a:pPr>
              <a:spcBef>
                <a:spcPts val="500"/>
              </a:spcBef>
              <a:buFont typeface="Wingdings" pitchFamily="2" charset="2"/>
              <a:buChar char="§"/>
            </a:pPr>
            <a:r>
              <a:rPr lang="en-US" sz="1600" dirty="0">
                <a:latin typeface="Arial Regular"/>
              </a:rPr>
              <a:t>Research will focus on generating approaches that can be used to enhance Lockheed Martin’s goal of enabling human-system teaming and to making leaps ahead in human-system effectiveness.</a:t>
            </a:r>
          </a:p>
          <a:p>
            <a:pPr>
              <a:spcBef>
                <a:spcPts val="500"/>
              </a:spcBef>
              <a:buFont typeface="Wingdings" pitchFamily="2" charset="2"/>
              <a:buChar char="§"/>
            </a:pPr>
            <a:r>
              <a:rPr lang="en-US" sz="1600" dirty="0">
                <a:latin typeface="Arial Regular"/>
              </a:rPr>
              <a:t>R&amp;D could take place in the areas of human-systems integration, human-robot interaction, performance monitoring, or adaptive training. </a:t>
            </a:r>
            <a:br>
              <a:rPr lang="en-US" sz="1600" dirty="0">
                <a:latin typeface="Arial Regular"/>
              </a:rPr>
            </a:br>
            <a:r>
              <a:rPr lang="en-US" sz="1600" dirty="0">
                <a:latin typeface="Arial Regular"/>
              </a:rPr>
              <a:t>Applicants selected will be subject to a government security investigation and must meet eligibility requirements for access to classified information.</a:t>
            </a:r>
          </a:p>
        </p:txBody>
      </p:sp>
      <p:sp>
        <p:nvSpPr>
          <p:cNvPr id="5" name="Title 1">
            <a:extLst>
              <a:ext uri="{FF2B5EF4-FFF2-40B4-BE49-F238E27FC236}">
                <a16:creationId xmlns:a16="http://schemas.microsoft.com/office/drawing/2014/main" id="{09780135-A4B6-6548-A818-FACF49D340B1}"/>
              </a:ext>
            </a:extLst>
          </p:cNvPr>
          <p:cNvSpPr txBox="1">
            <a:spLocks/>
          </p:cNvSpPr>
          <p:nvPr/>
        </p:nvSpPr>
        <p:spPr>
          <a:xfrm>
            <a:off x="0" y="0"/>
            <a:ext cx="8915400" cy="1005840"/>
          </a:xfrm>
          <a:prstGeom prst="rect">
            <a:avLst/>
          </a:prstGeom>
          <a:solidFill>
            <a:srgbClr val="FF682A"/>
          </a:solidFill>
        </p:spPr>
        <p:txBody>
          <a:bodyPr bIns="91440" anchor="b" anchorCtr="1"/>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5400" b="1" dirty="0">
                <a:solidFill>
                  <a:srgbClr val="401B6D"/>
                </a:solidFill>
                <a:latin typeface="Arial" panose="020B0604020202020204" pitchFamily="34" charset="0"/>
                <a:cs typeface="Arial" panose="020B0604020202020204" pitchFamily="34" charset="0"/>
              </a:rPr>
              <a:t>Graduate School Myths</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16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bg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txBox="1">
            <a:spLocks/>
          </p:cNvSpPr>
          <p:nvPr/>
        </p:nvSpPr>
        <p:spPr>
          <a:xfrm>
            <a:off x="734021" y="1179896"/>
            <a:ext cx="10515600" cy="1009012"/>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2400" b="1" strike="sngStrike" dirty="0">
                <a:solidFill>
                  <a:schemeClr val="tx1"/>
                </a:solidFill>
                <a:latin typeface="Arial" panose="020B0604020202020204" pitchFamily="34" charset="0"/>
                <a:cs typeface="Arial" panose="020B0604020202020204" pitchFamily="34" charset="0"/>
              </a:rPr>
              <a:t>Myth 3: It’s only for students with top grades  </a:t>
            </a:r>
          </a:p>
          <a:p>
            <a:pPr algn="ctr"/>
            <a:r>
              <a:rPr lang="en-US" sz="4000" b="1" dirty="0">
                <a:solidFill>
                  <a:srgbClr val="FF682A"/>
                </a:solidFill>
                <a:latin typeface="Arial" panose="020B0604020202020204" pitchFamily="34" charset="0"/>
                <a:cs typeface="Arial" panose="020B0604020202020204" pitchFamily="34" charset="0"/>
              </a:rPr>
              <a:t>► The ideal student is…</a:t>
            </a:r>
          </a:p>
        </p:txBody>
      </p:sp>
      <p:sp>
        <p:nvSpPr>
          <p:cNvPr id="3" name="Content Placeholder 2"/>
          <p:cNvSpPr txBox="1">
            <a:spLocks/>
          </p:cNvSpPr>
          <p:nvPr/>
        </p:nvSpPr>
        <p:spPr>
          <a:xfrm>
            <a:off x="1248404" y="2220992"/>
            <a:ext cx="3680605" cy="3420121"/>
          </a:xfrm>
          <a:prstGeom prst="rect">
            <a:avLst/>
          </a:prstGeom>
        </p:spPr>
        <p:txBody>
          <a:bodyPr anchor="t" anchorCtr="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900"/>
              </a:spcBef>
              <a:buNone/>
            </a:pPr>
            <a:r>
              <a:rPr lang="en-US" b="1" dirty="0">
                <a:latin typeface="Arial Regular"/>
              </a:rPr>
              <a:t>Faculty define the </a:t>
            </a:r>
            <a:br>
              <a:rPr lang="en-US" b="1" dirty="0">
                <a:latin typeface="Arial Regular"/>
              </a:rPr>
            </a:br>
            <a:r>
              <a:rPr lang="en-US" b="1" dirty="0">
                <a:latin typeface="Arial Regular"/>
              </a:rPr>
              <a:t>“</a:t>
            </a:r>
            <a:r>
              <a:rPr lang="en-US" b="1" u="sng" dirty="0">
                <a:latin typeface="Arial Regular"/>
              </a:rPr>
              <a:t>ideal student</a:t>
            </a:r>
            <a:r>
              <a:rPr lang="en-US" b="1" dirty="0">
                <a:latin typeface="Arial Regular"/>
              </a:rPr>
              <a:t>” as:</a:t>
            </a:r>
          </a:p>
          <a:p>
            <a:pPr marL="457200" indent="-454025">
              <a:lnSpc>
                <a:spcPct val="100000"/>
              </a:lnSpc>
              <a:spcBef>
                <a:spcPts val="900"/>
              </a:spcBef>
              <a:buFont typeface="Wingdings" pitchFamily="2" charset="2"/>
              <a:buChar char="§"/>
            </a:pPr>
            <a:r>
              <a:rPr lang="en-US" sz="2400" dirty="0">
                <a:latin typeface="Arial Regular"/>
              </a:rPr>
              <a:t>Inquisitive</a:t>
            </a:r>
          </a:p>
          <a:p>
            <a:pPr marL="457200" indent="-454025">
              <a:lnSpc>
                <a:spcPct val="100000"/>
              </a:lnSpc>
              <a:spcBef>
                <a:spcPts val="900"/>
              </a:spcBef>
              <a:buFont typeface="Wingdings" pitchFamily="2" charset="2"/>
              <a:buChar char="§"/>
            </a:pPr>
            <a:r>
              <a:rPr lang="en-US" sz="2400" dirty="0">
                <a:latin typeface="Arial Regular"/>
              </a:rPr>
              <a:t>Hard-working</a:t>
            </a:r>
          </a:p>
          <a:p>
            <a:pPr marL="457200" indent="-454025">
              <a:lnSpc>
                <a:spcPct val="100000"/>
              </a:lnSpc>
              <a:spcBef>
                <a:spcPts val="900"/>
              </a:spcBef>
              <a:buFont typeface="Wingdings" pitchFamily="2" charset="2"/>
              <a:buChar char="§"/>
            </a:pPr>
            <a:r>
              <a:rPr lang="en-US" sz="2400" dirty="0">
                <a:latin typeface="Arial Regular"/>
              </a:rPr>
              <a:t>Persistent</a:t>
            </a:r>
          </a:p>
          <a:p>
            <a:pPr marL="457200" indent="-454025">
              <a:lnSpc>
                <a:spcPct val="100000"/>
              </a:lnSpc>
              <a:spcBef>
                <a:spcPts val="900"/>
              </a:spcBef>
              <a:buFont typeface="Wingdings" pitchFamily="2" charset="2"/>
              <a:buChar char="§"/>
            </a:pPr>
            <a:r>
              <a:rPr lang="en-US" sz="2400" dirty="0">
                <a:latin typeface="Arial Regular"/>
              </a:rPr>
              <a:t>Passionate</a:t>
            </a:r>
          </a:p>
          <a:p>
            <a:pPr marL="457200" indent="-454025">
              <a:lnSpc>
                <a:spcPct val="100000"/>
              </a:lnSpc>
              <a:spcBef>
                <a:spcPts val="900"/>
              </a:spcBef>
              <a:buFont typeface="Wingdings" pitchFamily="2" charset="2"/>
              <a:buChar char="§"/>
            </a:pPr>
            <a:r>
              <a:rPr lang="en-US" sz="2400" dirty="0">
                <a:latin typeface="Arial Regular"/>
              </a:rPr>
              <a:t>Open-minded</a:t>
            </a:r>
          </a:p>
        </p:txBody>
      </p:sp>
      <p:sp>
        <p:nvSpPr>
          <p:cNvPr id="5" name="TextBox 4"/>
          <p:cNvSpPr txBox="1"/>
          <p:nvPr/>
        </p:nvSpPr>
        <p:spPr>
          <a:xfrm>
            <a:off x="5375566" y="2220992"/>
            <a:ext cx="6116101" cy="3354765"/>
          </a:xfrm>
          <a:prstGeom prst="rect">
            <a:avLst/>
          </a:prstGeom>
          <a:noFill/>
          <a:ln>
            <a:noFill/>
          </a:ln>
        </p:spPr>
        <p:txBody>
          <a:bodyPr wrap="square" tIns="91440" bIns="91440" rtlCol="0" anchor="t" anchorCtr="0">
            <a:spAutoFit/>
          </a:bodyPr>
          <a:lstStyle/>
          <a:p>
            <a:pPr marL="12700" lvl="1">
              <a:spcBef>
                <a:spcPts val="900"/>
              </a:spcBef>
            </a:pPr>
            <a:r>
              <a:rPr lang="en-US" sz="2800" b="1" dirty="0">
                <a:solidFill>
                  <a:srgbClr val="685C53"/>
                </a:solidFill>
                <a:latin typeface="Arial Regular"/>
              </a:rPr>
              <a:t>You’re evaluated for</a:t>
            </a:r>
            <a:br>
              <a:rPr lang="en-US" sz="2800" b="1" dirty="0">
                <a:solidFill>
                  <a:srgbClr val="685C53"/>
                </a:solidFill>
                <a:latin typeface="Arial Regular"/>
              </a:rPr>
            </a:br>
            <a:r>
              <a:rPr lang="en-US" sz="2800" b="1" u="sng" dirty="0">
                <a:solidFill>
                  <a:srgbClr val="685C53"/>
                </a:solidFill>
                <a:latin typeface="Arial Regular"/>
              </a:rPr>
              <a:t>potential to succeed</a:t>
            </a:r>
            <a:r>
              <a:rPr lang="en-US" sz="2800" b="1" dirty="0">
                <a:solidFill>
                  <a:srgbClr val="685C53"/>
                </a:solidFill>
                <a:latin typeface="Arial Regular"/>
              </a:rPr>
              <a:t>:</a:t>
            </a:r>
          </a:p>
          <a:p>
            <a:pPr lvl="1" indent="-454025">
              <a:spcBef>
                <a:spcPts val="900"/>
              </a:spcBef>
              <a:buFont typeface="Wingdings" pitchFamily="2" charset="2"/>
              <a:buChar char="§"/>
            </a:pPr>
            <a:r>
              <a:rPr lang="en-US" sz="2400" dirty="0">
                <a:solidFill>
                  <a:srgbClr val="685C53"/>
                </a:solidFill>
                <a:latin typeface="Arial Regular"/>
              </a:rPr>
              <a:t>GRE — Writing, Verbal</a:t>
            </a:r>
          </a:p>
          <a:p>
            <a:pPr lvl="1" indent="-454025">
              <a:spcBef>
                <a:spcPts val="900"/>
              </a:spcBef>
              <a:buFont typeface="Wingdings" pitchFamily="2" charset="2"/>
              <a:buChar char="§"/>
            </a:pPr>
            <a:r>
              <a:rPr lang="en-US" sz="2400" dirty="0">
                <a:solidFill>
                  <a:srgbClr val="685C53"/>
                </a:solidFill>
                <a:latin typeface="Arial Regular"/>
              </a:rPr>
              <a:t>Last few semesters demonstrated</a:t>
            </a:r>
            <a:br>
              <a:rPr lang="en-US" sz="2400" dirty="0">
                <a:solidFill>
                  <a:srgbClr val="685C53"/>
                </a:solidFill>
                <a:latin typeface="Arial Regular"/>
              </a:rPr>
            </a:br>
            <a:r>
              <a:rPr lang="en-US" sz="2400" dirty="0">
                <a:solidFill>
                  <a:srgbClr val="685C53"/>
                </a:solidFill>
                <a:latin typeface="Arial Regular"/>
              </a:rPr>
              <a:t>success</a:t>
            </a:r>
          </a:p>
          <a:p>
            <a:pPr lvl="1" indent="-454025">
              <a:spcBef>
                <a:spcPts val="900"/>
              </a:spcBef>
              <a:buFont typeface="Wingdings" pitchFamily="2" charset="2"/>
              <a:buChar char="§"/>
            </a:pPr>
            <a:r>
              <a:rPr lang="en-US" sz="2400" dirty="0">
                <a:solidFill>
                  <a:srgbClr val="685C53"/>
                </a:solidFill>
                <a:latin typeface="Arial Regular"/>
              </a:rPr>
              <a:t>Research/Job experience</a:t>
            </a:r>
          </a:p>
          <a:p>
            <a:pPr lvl="1" indent="-454025">
              <a:spcBef>
                <a:spcPts val="900"/>
              </a:spcBef>
              <a:buFont typeface="Wingdings" pitchFamily="2" charset="2"/>
              <a:buChar char="§"/>
            </a:pPr>
            <a:r>
              <a:rPr lang="en-US" sz="2400" dirty="0">
                <a:solidFill>
                  <a:srgbClr val="685C53"/>
                </a:solidFill>
                <a:latin typeface="Arial Regular"/>
              </a:rPr>
              <a:t>A real purpose to go to graduate school</a:t>
            </a:r>
          </a:p>
        </p:txBody>
      </p:sp>
      <p:sp>
        <p:nvSpPr>
          <p:cNvPr id="6" name="Title 1">
            <a:extLst>
              <a:ext uri="{FF2B5EF4-FFF2-40B4-BE49-F238E27FC236}">
                <a16:creationId xmlns:a16="http://schemas.microsoft.com/office/drawing/2014/main" id="{AA0AF076-1975-D84E-8EDC-425E8268404F}"/>
              </a:ext>
            </a:extLst>
          </p:cNvPr>
          <p:cNvSpPr txBox="1">
            <a:spLocks/>
          </p:cNvSpPr>
          <p:nvPr/>
        </p:nvSpPr>
        <p:spPr>
          <a:xfrm>
            <a:off x="0" y="0"/>
            <a:ext cx="8915400" cy="1005840"/>
          </a:xfrm>
          <a:prstGeom prst="rect">
            <a:avLst/>
          </a:prstGeom>
          <a:solidFill>
            <a:srgbClr val="FF682A"/>
          </a:solidFill>
        </p:spPr>
        <p:txBody>
          <a:bodyPr bIns="91440" anchor="b" anchorCtr="1"/>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5400" b="1" dirty="0">
                <a:solidFill>
                  <a:srgbClr val="401B6D"/>
                </a:solidFill>
                <a:latin typeface="Arial" panose="020B0604020202020204" pitchFamily="34" charset="0"/>
                <a:cs typeface="Arial" panose="020B0604020202020204" pitchFamily="34" charset="0"/>
              </a:rPr>
              <a:t>Graduate School Myths</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99000">
              <a:schemeClr val="bg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txBox="1">
            <a:spLocks/>
          </p:cNvSpPr>
          <p:nvPr/>
        </p:nvSpPr>
        <p:spPr>
          <a:xfrm>
            <a:off x="847124" y="1179896"/>
            <a:ext cx="10515600" cy="1033914"/>
          </a:xfrm>
          <a:prstGeom prst="rect">
            <a:avLst/>
          </a:prstGeom>
        </p:spPr>
        <p:txBody>
          <a:bodyPr/>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2400" b="1" strike="sngStrike" dirty="0">
                <a:solidFill>
                  <a:schemeClr val="tx1"/>
                </a:solidFill>
                <a:latin typeface="Arial" panose="020B0604020202020204" pitchFamily="34" charset="0"/>
                <a:cs typeface="Arial" panose="020B0604020202020204" pitchFamily="34" charset="0"/>
              </a:rPr>
              <a:t>Myth 4: It’s just more of the same…</a:t>
            </a:r>
            <a:endParaRPr lang="en-US" sz="2400" strike="sngStrike" dirty="0">
              <a:solidFill>
                <a:schemeClr val="tx1"/>
              </a:solidFill>
              <a:latin typeface="Arial Regular"/>
            </a:endParaRPr>
          </a:p>
          <a:p>
            <a:pPr algn="ctr"/>
            <a:r>
              <a:rPr lang="en-US" b="1" dirty="0">
                <a:solidFill>
                  <a:srgbClr val="FF682A"/>
                </a:solidFill>
                <a:latin typeface="Arial" panose="020B0604020202020204" pitchFamily="34" charset="0"/>
                <a:cs typeface="Arial" panose="020B0604020202020204" pitchFamily="34" charset="0"/>
              </a:rPr>
              <a:t>► It’s where transformation happens</a:t>
            </a:r>
          </a:p>
        </p:txBody>
      </p:sp>
      <p:sp>
        <p:nvSpPr>
          <p:cNvPr id="3" name="Content Placeholder 2"/>
          <p:cNvSpPr txBox="1">
            <a:spLocks/>
          </p:cNvSpPr>
          <p:nvPr/>
        </p:nvSpPr>
        <p:spPr>
          <a:xfrm>
            <a:off x="798713" y="2506642"/>
            <a:ext cx="10792652" cy="273149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700" indent="0" algn="ctr">
              <a:lnSpc>
                <a:spcPct val="100000"/>
              </a:lnSpc>
              <a:spcBef>
                <a:spcPts val="500"/>
              </a:spcBef>
              <a:buNone/>
            </a:pPr>
            <a:r>
              <a:rPr lang="en-US" sz="3600" b="1" dirty="0">
                <a:latin typeface="Arial Regular"/>
              </a:rPr>
              <a:t>Graduate school can transform you:</a:t>
            </a:r>
          </a:p>
          <a:p>
            <a:pPr marL="473075" lvl="1" indent="-457200">
              <a:lnSpc>
                <a:spcPct val="100000"/>
              </a:lnSpc>
              <a:buFont typeface="Wingdings" pitchFamily="2" charset="2"/>
              <a:buChar char="§"/>
            </a:pPr>
            <a:r>
              <a:rPr lang="en-US" sz="2800" dirty="0">
                <a:latin typeface="Arial Regular"/>
              </a:rPr>
              <a:t>You’ll become an expert in a field that you are passionate about</a:t>
            </a:r>
          </a:p>
          <a:p>
            <a:pPr marL="473075" lvl="1" indent="-457200">
              <a:lnSpc>
                <a:spcPct val="100000"/>
              </a:lnSpc>
              <a:buFont typeface="Wingdings" pitchFamily="2" charset="2"/>
              <a:buChar char="§"/>
            </a:pPr>
            <a:r>
              <a:rPr lang="en-US" sz="2800" dirty="0">
                <a:latin typeface="Arial Regular"/>
              </a:rPr>
              <a:t>You’ll develop strong research skills</a:t>
            </a:r>
          </a:p>
          <a:p>
            <a:pPr marL="473075" lvl="1" indent="-457200">
              <a:lnSpc>
                <a:spcPct val="100000"/>
              </a:lnSpc>
              <a:buFont typeface="Wingdings" pitchFamily="2" charset="2"/>
              <a:buChar char="§"/>
            </a:pPr>
            <a:r>
              <a:rPr lang="en-US" sz="2800" dirty="0">
                <a:latin typeface="Arial Regular"/>
              </a:rPr>
              <a:t>You’ll conduct research that makes a difference in the world</a:t>
            </a:r>
          </a:p>
          <a:p>
            <a:pPr marL="473075" lvl="1" indent="-457200">
              <a:lnSpc>
                <a:spcPct val="100000"/>
              </a:lnSpc>
              <a:buFont typeface="Wingdings" pitchFamily="2" charset="2"/>
              <a:buChar char="§"/>
            </a:pPr>
            <a:r>
              <a:rPr lang="en-US" sz="2800" dirty="0">
                <a:latin typeface="Arial Regular"/>
              </a:rPr>
              <a:t>You’ll make connections, professional and personal</a:t>
            </a:r>
          </a:p>
        </p:txBody>
      </p:sp>
      <p:sp>
        <p:nvSpPr>
          <p:cNvPr id="5" name="Title 1">
            <a:extLst>
              <a:ext uri="{FF2B5EF4-FFF2-40B4-BE49-F238E27FC236}">
                <a16:creationId xmlns:a16="http://schemas.microsoft.com/office/drawing/2014/main" id="{9AE8D9A3-3154-B641-B92D-1565845B7B79}"/>
              </a:ext>
            </a:extLst>
          </p:cNvPr>
          <p:cNvSpPr txBox="1">
            <a:spLocks/>
          </p:cNvSpPr>
          <p:nvPr/>
        </p:nvSpPr>
        <p:spPr>
          <a:xfrm>
            <a:off x="0" y="0"/>
            <a:ext cx="8915400" cy="1005840"/>
          </a:xfrm>
          <a:prstGeom prst="rect">
            <a:avLst/>
          </a:prstGeom>
          <a:solidFill>
            <a:srgbClr val="FF682A"/>
          </a:solidFill>
        </p:spPr>
        <p:txBody>
          <a:bodyPr bIns="91440" anchor="b" anchorCtr="1"/>
          <a:lstStyle>
            <a:lvl1pPr algn="l" defTabSz="914400" rtl="0" eaLnBrk="1" latinLnBrk="0" hangingPunct="1">
              <a:lnSpc>
                <a:spcPct val="90000"/>
              </a:lnSpc>
              <a:spcBef>
                <a:spcPct val="0"/>
              </a:spcBef>
              <a:buNone/>
              <a:defRPr sz="4400" kern="1200" baseline="0">
                <a:solidFill>
                  <a:schemeClr val="tx2"/>
                </a:solidFill>
                <a:latin typeface="verdana" charset="0"/>
                <a:ea typeface="+mj-ea"/>
                <a:cs typeface="+mj-cs"/>
              </a:defRPr>
            </a:lvl1pPr>
          </a:lstStyle>
          <a:p>
            <a:pPr algn="ctr"/>
            <a:r>
              <a:rPr lang="en-US" sz="5400" b="1" dirty="0">
                <a:solidFill>
                  <a:srgbClr val="401B6D"/>
                </a:solidFill>
                <a:latin typeface="Arial" panose="020B0604020202020204" pitchFamily="34" charset="0"/>
                <a:cs typeface="Arial" panose="020B0604020202020204" pitchFamily="34" charset="0"/>
              </a:rPr>
              <a:t>Graduate School Myths</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93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692153" y="1641818"/>
            <a:ext cx="5499847" cy="3708708"/>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71488" lvl="1" indent="-457200">
              <a:lnSpc>
                <a:spcPct val="100000"/>
              </a:lnSpc>
              <a:buFont typeface="Wingdings" pitchFamily="2" charset="2"/>
              <a:buChar char="§"/>
            </a:pPr>
            <a:r>
              <a:rPr lang="en-US" sz="3200" dirty="0">
                <a:latin typeface="Arial Regular"/>
                <a:cs typeface="Trade Gothic LT Std"/>
              </a:rPr>
              <a:t>Do your homework</a:t>
            </a:r>
            <a:endParaRPr lang="en-US" dirty="0">
              <a:latin typeface="Arial Regular"/>
              <a:cs typeface="Trade Gothic LT Std"/>
            </a:endParaRPr>
          </a:p>
          <a:p>
            <a:pPr marL="471488" lvl="1" indent="-457200">
              <a:lnSpc>
                <a:spcPct val="100000"/>
              </a:lnSpc>
              <a:spcBef>
                <a:spcPts val="1100"/>
              </a:spcBef>
              <a:buFont typeface="Wingdings" pitchFamily="2" charset="2"/>
              <a:buChar char="§"/>
            </a:pPr>
            <a:r>
              <a:rPr lang="en-US" sz="3200" dirty="0">
                <a:latin typeface="Arial Regular"/>
                <a:cs typeface="Trade Gothic LT Std"/>
              </a:rPr>
              <a:t>Be realistic</a:t>
            </a:r>
          </a:p>
          <a:p>
            <a:pPr marL="928688" lvl="3" indent="-457200">
              <a:lnSpc>
                <a:spcPct val="100000"/>
              </a:lnSpc>
              <a:buFont typeface="Arial" panose="020B0604020202020204" pitchFamily="34" charset="0"/>
              <a:buChar char="•"/>
            </a:pPr>
            <a:r>
              <a:rPr lang="en-US" sz="2600" dirty="0">
                <a:latin typeface="Arial Regular"/>
                <a:cs typeface="Trade Gothic LT Std"/>
              </a:rPr>
              <a:t>6–10 programs</a:t>
            </a:r>
          </a:p>
          <a:p>
            <a:pPr marL="471488" lvl="1" indent="-457200">
              <a:lnSpc>
                <a:spcPct val="100000"/>
              </a:lnSpc>
              <a:spcBef>
                <a:spcPts val="1100"/>
              </a:spcBef>
              <a:buFont typeface="Wingdings" pitchFamily="2" charset="2"/>
              <a:buChar char="§"/>
            </a:pPr>
            <a:r>
              <a:rPr lang="en-US" sz="3200" dirty="0">
                <a:latin typeface="Arial Regular"/>
                <a:cs typeface="Trade Gothic LT Std"/>
              </a:rPr>
              <a:t>Conduct in-depth research</a:t>
            </a:r>
          </a:p>
          <a:p>
            <a:pPr marL="928688" lvl="3" indent="-457200">
              <a:lnSpc>
                <a:spcPct val="100000"/>
              </a:lnSpc>
              <a:buFont typeface="Arial" panose="020B0604020202020204" pitchFamily="34" charset="0"/>
              <a:buChar char="•"/>
            </a:pPr>
            <a:r>
              <a:rPr lang="en-US" sz="2600" dirty="0">
                <a:latin typeface="Arial Regular"/>
                <a:cs typeface="Trade Gothic LT Std"/>
              </a:rPr>
              <a:t>School </a:t>
            </a:r>
            <a:endParaRPr lang="en-US" sz="1400" dirty="0">
              <a:latin typeface="Arial Regular"/>
              <a:cs typeface="Trade Gothic LT Std"/>
            </a:endParaRPr>
          </a:p>
          <a:p>
            <a:pPr marL="928688" lvl="3" indent="-457200">
              <a:lnSpc>
                <a:spcPct val="100000"/>
              </a:lnSpc>
              <a:buFont typeface="Arial" panose="020B0604020202020204" pitchFamily="34" charset="0"/>
              <a:buChar char="•"/>
            </a:pPr>
            <a:r>
              <a:rPr lang="en-US" sz="2600" dirty="0">
                <a:latin typeface="Arial Regular"/>
                <a:cs typeface="Trade Gothic LT Std"/>
              </a:rPr>
              <a:t>Program</a:t>
            </a:r>
          </a:p>
          <a:p>
            <a:pPr marL="928688" lvl="3" indent="-457200">
              <a:lnSpc>
                <a:spcPct val="100000"/>
              </a:lnSpc>
              <a:buFont typeface="Arial" panose="020B0604020202020204" pitchFamily="34" charset="0"/>
              <a:buChar char="•"/>
            </a:pPr>
            <a:r>
              <a:rPr lang="en-US" sz="2600" dirty="0">
                <a:latin typeface="Arial Regular"/>
                <a:cs typeface="Trade Gothic LT Std"/>
              </a:rPr>
              <a:t>Faculty</a:t>
            </a:r>
          </a:p>
        </p:txBody>
      </p:sp>
      <p:pic>
        <p:nvPicPr>
          <p:cNvPr id="6" name="Picture 5">
            <a:extLst>
              <a:ext uri="{FF2B5EF4-FFF2-40B4-BE49-F238E27FC236}">
                <a16:creationId xmlns:a16="http://schemas.microsoft.com/office/drawing/2014/main" id="{A366F624-63F7-A247-811F-8CC57F41777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6639775" cy="5852160"/>
          </a:xfrm>
          <a:prstGeom prst="rect">
            <a:avLst/>
          </a:prstGeom>
        </p:spPr>
      </p:pic>
      <p:sp>
        <p:nvSpPr>
          <p:cNvPr id="2" name="Rectangle 1"/>
          <p:cNvSpPr/>
          <p:nvPr/>
        </p:nvSpPr>
        <p:spPr>
          <a:xfrm>
            <a:off x="2361636" y="216854"/>
            <a:ext cx="9830364" cy="923330"/>
          </a:xfrm>
          <a:prstGeom prst="rect">
            <a:avLst/>
          </a:prstGeom>
          <a:solidFill>
            <a:srgbClr val="FF682A"/>
          </a:solidFill>
        </p:spPr>
        <p:txBody>
          <a:bodyPr wrap="square" anchor="ctr" anchorCtr="0">
            <a:spAutoFit/>
          </a:bodyPr>
          <a:lstStyle/>
          <a:p>
            <a:pPr algn="ctr"/>
            <a:r>
              <a:rPr lang="en-US" sz="5400" b="1" dirty="0">
                <a:solidFill>
                  <a:srgbClr val="401B6D"/>
                </a:solidFill>
                <a:latin typeface="Arial" panose="020B0604020202020204" pitchFamily="34" charset="0"/>
                <a:cs typeface="Arial" panose="020B0604020202020204" pitchFamily="34" charset="0"/>
              </a:rPr>
              <a:t>Choosing a Graduate School</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76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795682" y="1838771"/>
            <a:ext cx="6315635" cy="2793072"/>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2"/>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baseline="0">
                <a:solidFill>
                  <a:schemeClr val="accent2"/>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baseline="0">
                <a:solidFill>
                  <a:schemeClr val="accent2"/>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baseline="0">
                <a:solidFill>
                  <a:schemeClr val="accent2"/>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6725" lvl="1" indent="-454025">
              <a:lnSpc>
                <a:spcPct val="100000"/>
              </a:lnSpc>
              <a:spcBef>
                <a:spcPts val="1100"/>
              </a:spcBef>
              <a:buNone/>
            </a:pPr>
            <a:r>
              <a:rPr lang="en-US" sz="4000" b="1" dirty="0">
                <a:solidFill>
                  <a:srgbClr val="FF682A"/>
                </a:solidFill>
                <a:latin typeface="Arial Regular"/>
                <a:cs typeface="Trade Gothic LT Std"/>
              </a:rPr>
              <a:t>Understand the program</a:t>
            </a:r>
          </a:p>
          <a:p>
            <a:pPr marL="466725" lvl="2" indent="-454025">
              <a:lnSpc>
                <a:spcPct val="100000"/>
              </a:lnSpc>
              <a:spcBef>
                <a:spcPts val="1100"/>
              </a:spcBef>
              <a:buFont typeface="Wingdings" pitchFamily="2" charset="2"/>
              <a:buChar char="§"/>
            </a:pPr>
            <a:r>
              <a:rPr lang="en-US" sz="3600" dirty="0">
                <a:latin typeface="Arial Regular"/>
                <a:cs typeface="Trade Gothic LT Std"/>
              </a:rPr>
              <a:t>Classes?</a:t>
            </a:r>
          </a:p>
          <a:p>
            <a:pPr marL="466725" lvl="2" indent="-454025">
              <a:lnSpc>
                <a:spcPct val="100000"/>
              </a:lnSpc>
              <a:spcBef>
                <a:spcPts val="1100"/>
              </a:spcBef>
              <a:buFont typeface="Wingdings" pitchFamily="2" charset="2"/>
              <a:buChar char="§"/>
            </a:pPr>
            <a:r>
              <a:rPr lang="en-US" sz="3600" dirty="0">
                <a:latin typeface="Arial Regular"/>
                <a:cs typeface="Trade Gothic LT Std"/>
              </a:rPr>
              <a:t>Graduation requirements?</a:t>
            </a:r>
          </a:p>
          <a:p>
            <a:pPr marL="466725" lvl="2" indent="-454025">
              <a:lnSpc>
                <a:spcPct val="100000"/>
              </a:lnSpc>
              <a:spcBef>
                <a:spcPts val="1100"/>
              </a:spcBef>
              <a:buFont typeface="Wingdings" pitchFamily="2" charset="2"/>
              <a:buChar char="§"/>
            </a:pPr>
            <a:r>
              <a:rPr lang="en-US" sz="3600" dirty="0">
                <a:latin typeface="Arial Regular"/>
                <a:cs typeface="Trade Gothic LT Std"/>
              </a:rPr>
              <a:t>How long is the program?</a:t>
            </a:r>
          </a:p>
        </p:txBody>
      </p:sp>
      <p:pic>
        <p:nvPicPr>
          <p:cNvPr id="7" name="Picture 6">
            <a:extLst>
              <a:ext uri="{FF2B5EF4-FFF2-40B4-BE49-F238E27FC236}">
                <a16:creationId xmlns:a16="http://schemas.microsoft.com/office/drawing/2014/main" id="{66F50821-0511-8D44-8B17-1B18A81C9C7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 y="0"/>
            <a:ext cx="5672136" cy="5852160"/>
          </a:xfrm>
          <a:prstGeom prst="rect">
            <a:avLst/>
          </a:prstGeom>
        </p:spPr>
      </p:pic>
      <p:sp>
        <p:nvSpPr>
          <p:cNvPr id="6" name="Rectangle 5">
            <a:extLst>
              <a:ext uri="{FF2B5EF4-FFF2-40B4-BE49-F238E27FC236}">
                <a16:creationId xmlns:a16="http://schemas.microsoft.com/office/drawing/2014/main" id="{C7D780B1-F203-2744-9989-8B0C6FA4F2C3}"/>
              </a:ext>
            </a:extLst>
          </p:cNvPr>
          <p:cNvSpPr/>
          <p:nvPr/>
        </p:nvSpPr>
        <p:spPr>
          <a:xfrm>
            <a:off x="2361636" y="216854"/>
            <a:ext cx="9830364" cy="923330"/>
          </a:xfrm>
          <a:prstGeom prst="rect">
            <a:avLst/>
          </a:prstGeom>
          <a:solidFill>
            <a:srgbClr val="FF682A"/>
          </a:solidFill>
        </p:spPr>
        <p:txBody>
          <a:bodyPr wrap="square" anchor="ctr" anchorCtr="0">
            <a:spAutoFit/>
          </a:bodyPr>
          <a:lstStyle/>
          <a:p>
            <a:pPr algn="ctr"/>
            <a:r>
              <a:rPr lang="en-US" sz="5400" b="1" dirty="0">
                <a:solidFill>
                  <a:srgbClr val="401B6D"/>
                </a:solidFill>
                <a:latin typeface="Arial" panose="020B0604020202020204" pitchFamily="34" charset="0"/>
                <a:cs typeface="Arial" panose="020B0604020202020204" pitchFamily="34" charset="0"/>
              </a:rPr>
              <a:t>Choosing a Graduate School</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3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radSchool basic">
  <a:themeElements>
    <a:clrScheme name="Custom 1">
      <a:dk1>
        <a:srgbClr val="000000"/>
      </a:dk1>
      <a:lt1>
        <a:srgbClr val="FFFFFF"/>
      </a:lt1>
      <a:dk2>
        <a:srgbClr val="EA6920"/>
      </a:dk2>
      <a:lt2>
        <a:srgbClr val="F9E398"/>
      </a:lt2>
      <a:accent1>
        <a:srgbClr val="E96920"/>
      </a:accent1>
      <a:accent2>
        <a:srgbClr val="685B53"/>
      </a:accent2>
      <a:accent3>
        <a:srgbClr val="502B7F"/>
      </a:accent3>
      <a:accent4>
        <a:srgbClr val="109CC0"/>
      </a:accent4>
      <a:accent5>
        <a:srgbClr val="868995"/>
      </a:accent5>
      <a:accent6>
        <a:srgbClr val="465125"/>
      </a:accent6>
      <a:hlink>
        <a:srgbClr val="E96920"/>
      </a:hlink>
      <a:folHlink>
        <a:srgbClr val="512C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1581</TotalTime>
  <Words>1509</Words>
  <Application>Microsoft Office PowerPoint</Application>
  <PresentationFormat>Widescreen</PresentationFormat>
  <Paragraphs>276</Paragraphs>
  <Slides>28</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 Black</vt:lpstr>
      <vt:lpstr>Arial Regular</vt:lpstr>
      <vt:lpstr>Calibri</vt:lpstr>
      <vt:lpstr>Trade Gothic LT Std</vt:lpstr>
      <vt:lpstr>Trade Gothic LT Std Bold 2</vt:lpstr>
      <vt:lpstr>Verdana</vt:lpstr>
      <vt:lpstr>Wingdings</vt:lpstr>
      <vt:lpstr>GradSchool basic</vt:lpstr>
      <vt:lpstr>Grad School 101</vt:lpstr>
      <vt:lpstr>Why Graduate School?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Hartsfield Graben</dc:creator>
  <cp:lastModifiedBy>Kathleen Costello</cp:lastModifiedBy>
  <cp:revision>284</cp:revision>
  <dcterms:created xsi:type="dcterms:W3CDTF">2017-10-10T13:07:06Z</dcterms:created>
  <dcterms:modified xsi:type="dcterms:W3CDTF">2019-06-21T14:05:41Z</dcterms:modified>
</cp:coreProperties>
</file>