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61"/>
    <p:restoredTop sz="94681"/>
  </p:normalViewPr>
  <p:slideViewPr>
    <p:cSldViewPr snapToGrid="0" snapToObjects="1">
      <p:cViewPr varScale="1">
        <p:scale>
          <a:sx n="103" d="100"/>
          <a:sy n="103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C829D-92C7-9D4D-B415-E7D251351627}" type="datetimeFigureOut">
              <a:rPr lang="en-US" smtClean="0"/>
              <a:t>6/16/19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A8F7D-5E4E-2940-B06C-0476DA1A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9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B0284-E170-7047-A0A3-A09E40869A2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1B6FB-E39E-1245-833A-8CC0070D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2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2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2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1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5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2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8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1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E329-1564-BE4F-9151-83E7A3EB888D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8DF58-CBAF-C043-92AE-A2D99F48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rthwestern.edu/climb/resources/written-communication/NIH-Part3-Significance-Innovation.html" TargetMode="External"/><Relationship Id="rId3" Type="http://schemas.openxmlformats.org/officeDocument/2006/relationships/hyperlink" Target="http://www.northwestern.edu/climb/resources/written-communication/nih-grant-and-dissertation-proposals.html" TargetMode="External"/><Relationship Id="rId7" Type="http://schemas.openxmlformats.org/officeDocument/2006/relationships/hyperlink" Target="http://www.northwestern.edu/climb/resources/written-communication/NIH-Part2-Big-Structure.html" TargetMode="External"/><Relationship Id="rId2" Type="http://schemas.openxmlformats.org/officeDocument/2006/relationships/hyperlink" Target="http://www.northwestern.edu/climb/resources/written-communication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orthwestern.edu/climb/resources/written-communication/NIH-Part1-ResearchPlan-Understanding-NIH-Criteria.html" TargetMode="External"/><Relationship Id="rId5" Type="http://schemas.openxmlformats.org/officeDocument/2006/relationships/hyperlink" Target="http://www.northwestern.edu/climb/resources/written-communication/aims-pages-part-2-specific-aims.html" TargetMode="External"/><Relationship Id="rId4" Type="http://schemas.openxmlformats.org/officeDocument/2006/relationships/hyperlink" Target="http://www.northwestern.edu/climb/resources/written-communication/aims-pages-part-1-the-rhetorical-pattern-of-introductions-in-aims-pag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733" y="0"/>
            <a:ext cx="10515600" cy="2397941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Northwestern </a:t>
            </a:r>
            <a:r>
              <a:rPr lang="en-US" sz="2800"/>
              <a:t>University Collaborative </a:t>
            </a:r>
            <a:r>
              <a:rPr lang="en-US" sz="2800" dirty="0"/>
              <a:t>Learning and </a:t>
            </a:r>
            <a:br>
              <a:rPr lang="en-US" sz="2800" dirty="0"/>
            </a:br>
            <a:r>
              <a:rPr lang="en-US" sz="2800" dirty="0"/>
              <a:t>Integrated Mentoring in the Biosciences</a:t>
            </a:r>
            <a:br>
              <a:rPr lang="en-US" sz="2800" dirty="0"/>
            </a:br>
            <a:r>
              <a:rPr lang="en-US" sz="2800" dirty="0"/>
              <a:t>(CLIMB) program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733" y="1728449"/>
            <a:ext cx="11009295" cy="1831975"/>
          </a:xfrm>
        </p:spPr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http://www.northwestern.edu/climb/resources/written-communication/index.html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48581" y="31014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br>
              <a:rPr lang="en-US" u="sng">
                <a:hlinkClick r:id="rId3"/>
              </a:rPr>
            </a:br>
            <a:r>
              <a:rPr lang="en-US" u="sng">
                <a:hlinkClick r:id="rId3"/>
              </a:rPr>
              <a:t>NIH Grant and Dissertation Proposals</a:t>
            </a:r>
            <a:endParaRPr lang="en-US"/>
          </a:p>
          <a:p>
            <a:pPr lvl="1"/>
            <a:r>
              <a:rPr lang="en-US" u="sng">
                <a:hlinkClick r:id="rId4"/>
              </a:rPr>
              <a:t>Aims Pages, Part 1: Rhetorical Patterns</a:t>
            </a:r>
            <a:endParaRPr lang="en-US"/>
          </a:p>
          <a:p>
            <a:pPr lvl="1"/>
            <a:r>
              <a:rPr lang="en-US" u="sng">
                <a:hlinkClick r:id="rId5"/>
              </a:rPr>
              <a:t>Aims Pages, Part 2: Specific Aims</a:t>
            </a:r>
            <a:endParaRPr lang="en-US"/>
          </a:p>
          <a:p>
            <a:pPr lvl="1"/>
            <a:r>
              <a:rPr lang="en-US" u="sng">
                <a:hlinkClick r:id="rId6" tooltip="NIH Criteria"/>
              </a:rPr>
              <a:t>Understanding NIH Review Criteria</a:t>
            </a:r>
            <a:endParaRPr lang="en-US"/>
          </a:p>
          <a:p>
            <a:pPr lvl="1"/>
            <a:r>
              <a:rPr lang="en-US" u="sng">
                <a:hlinkClick r:id="rId7"/>
              </a:rPr>
              <a:t>NIH Grants: Analyzing the "Big Structure" of a Funded Proposal</a:t>
            </a:r>
            <a:endParaRPr lang="en-US"/>
          </a:p>
          <a:p>
            <a:pPr lvl="1"/>
            <a:r>
              <a:rPr lang="en-US" u="sng">
                <a:hlinkClick r:id="rId8"/>
              </a:rPr>
              <a:t>NIH Grants: Exploring the "Significance" and "Innovation" Sections</a:t>
            </a:r>
            <a:endParaRPr lang="en-US"/>
          </a:p>
          <a:p>
            <a:pPr lvl="1"/>
            <a:r>
              <a:rPr lang="en-US" u="sng"/>
              <a:t>NIH Grants: Analyzing the "Approach" Section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267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654" y="-22454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Rhetorical patterns in Specific Aims Introductions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859" y="1101020"/>
            <a:ext cx="5317564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General Context and Significance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858" y="1607317"/>
            <a:ext cx="5317565" cy="369332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Narrowing Context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857" y="2060276"/>
            <a:ext cx="5317565" cy="3693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Your research contribution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856" y="3010996"/>
            <a:ext cx="5317565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Long Term/Broad Goals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856" y="2548847"/>
            <a:ext cx="5317565" cy="3693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Complication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860" y="3479798"/>
            <a:ext cx="5317565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Specific and Narrow Research Goals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860" y="3945650"/>
            <a:ext cx="5317565" cy="3693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Hypothesis clearly stated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855" y="4434221"/>
            <a:ext cx="5317565" cy="3693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Literature/preliminary results supporting 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855" y="4907547"/>
            <a:ext cx="5317565" cy="369332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Qualifications stressed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855" y="5396118"/>
            <a:ext cx="5317565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Specific </a:t>
            </a:r>
            <a:r>
              <a:rPr lang="en-US" dirty="0"/>
              <a:t>Aims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9315" y="917765"/>
            <a:ext cx="5386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big picture for the research? Why is it important?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41453" y="1621486"/>
            <a:ext cx="5360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known and accepted on this topic, in this area?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77231" y="2085022"/>
            <a:ext cx="5289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did your own work contribute to </a:t>
            </a:r>
            <a:r>
              <a:rPr lang="en-US"/>
              <a:t>this knowledge?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50781" y="2553115"/>
            <a:ext cx="5342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central problem/question to be addressed?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41453" y="3029908"/>
            <a:ext cx="565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the overarching goals of your research program?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50781" y="3493762"/>
            <a:ext cx="513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specific goals will this particular project attain?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53187" y="3863926"/>
            <a:ext cx="5578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Clearly articulate your hypothesis, showing how it derives</a:t>
            </a:r>
          </a:p>
          <a:p>
            <a:r>
              <a:rPr lang="en-US" dirty="0"/>
              <a:t>from the considerations above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41453" y="4483421"/>
            <a:ext cx="528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Justify </a:t>
            </a:r>
            <a:r>
              <a:rPr lang="en-US" dirty="0"/>
              <a:t>the hypothesis with literature/preliminary data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41453" y="4918626"/>
            <a:ext cx="5744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Why are you particularly well suited to test the hypothesis?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13208" y="5353831"/>
            <a:ext cx="5711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the specific aims in a logical sequence and connected</a:t>
            </a:r>
          </a:p>
          <a:p>
            <a:r>
              <a:rPr lang="en-US" dirty="0"/>
              <a:t>to the hypothesis, each aim built on a sub-hypothesis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854" y="5896314"/>
            <a:ext cx="5317565" cy="369332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Conclusions: Innovation, Impact and Translation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50781" y="5947287"/>
            <a:ext cx="5551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Briefly mention the importance/innovation of </a:t>
            </a:r>
            <a:r>
              <a:rPr lang="en-US"/>
              <a:t>the project</a:t>
            </a:r>
          </a:p>
        </p:txBody>
      </p:sp>
    </p:spTree>
    <p:extLst>
      <p:ext uri="{BB962C8B-B14F-4D97-AF65-F5344CB8AC3E}">
        <p14:creationId xmlns:p14="http://schemas.microsoft.com/office/powerpoint/2010/main" val="5468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689" y="344001"/>
            <a:ext cx="10515600" cy="1325563"/>
          </a:xfrm>
        </p:spPr>
        <p:txBody>
          <a:bodyPr/>
          <a:lstStyle/>
          <a:p>
            <a:r>
              <a:rPr lang="en-US" dirty="0"/>
              <a:t>Rhetorical pattern in Specific Aims introduction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0375" y="1932039"/>
            <a:ext cx="353961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General Context and Significance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9084" y="2358056"/>
            <a:ext cx="2182760" cy="369332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Narrowing Context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8864" y="2784073"/>
            <a:ext cx="2846438" cy="3693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Your research contribution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693" y="3629362"/>
            <a:ext cx="4732952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Long Term/Broad Goals – impact - translation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627" y="3203345"/>
            <a:ext cx="5584721" cy="3693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Complication (=what is the central problem/question?)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6689" y="4105319"/>
            <a:ext cx="353961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Specific and Narrow Research Goals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59423" y="4637961"/>
            <a:ext cx="2642421" cy="3693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Hypothesis clearly stated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0827" y="5159864"/>
            <a:ext cx="3385985" cy="64633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Literature/preliminary results supporting 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5958766"/>
            <a:ext cx="3539612" cy="369332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Qualifications stressed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64878" y="4042724"/>
            <a:ext cx="353961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General Context and Significance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08441" y="5050395"/>
            <a:ext cx="2182760" cy="369332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Narrowing Context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41460" y="5526565"/>
            <a:ext cx="2846438" cy="3693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Your research contribution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8440" y="2325309"/>
            <a:ext cx="2669458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Long Term/Broad Goals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60807" y="4502520"/>
            <a:ext cx="5584721" cy="3693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Complication (=what is the central problem/question?)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18136" y="1882395"/>
            <a:ext cx="353961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Specific and Narrow Research Goals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31958" y="2784073"/>
            <a:ext cx="2642421" cy="3693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Hypothesis clearly stated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41692" y="3250545"/>
            <a:ext cx="3385985" cy="64633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Literature/preliminary results supporting hypothesis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7420" y="6002735"/>
            <a:ext cx="3539612" cy="369332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Qualifications stressed</a:t>
            </a:r>
          </a:p>
        </p:txBody>
      </p:sp>
    </p:spTree>
    <p:extLst>
      <p:ext uri="{BB962C8B-B14F-4D97-AF65-F5344CB8AC3E}">
        <p14:creationId xmlns:p14="http://schemas.microsoft.com/office/powerpoint/2010/main" val="180433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95" y="2666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Specific Aims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195" y="1352225"/>
            <a:ext cx="5317564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General Context and Significance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9194" y="1858522"/>
            <a:ext cx="5317565" cy="369332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Narrowing Context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193" y="2311481"/>
            <a:ext cx="5317565" cy="3693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Your research contribution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9192" y="3262201"/>
            <a:ext cx="5317565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Long Term/Broad Goals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9192" y="2800052"/>
            <a:ext cx="5317565" cy="3693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Complication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9196" y="3731003"/>
            <a:ext cx="5317565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Specific and Narrow Research Goals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196" y="4196855"/>
            <a:ext cx="5317565" cy="3693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Hypothesis clearly stated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9191" y="4685426"/>
            <a:ext cx="5317565" cy="3693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Literature/preliminary results supporting 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9191" y="5158752"/>
            <a:ext cx="5317565" cy="369332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Qualifications stressed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9191" y="5647323"/>
            <a:ext cx="5317565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Specific </a:t>
            </a:r>
            <a:r>
              <a:rPr lang="en-US" dirty="0"/>
              <a:t>Aims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64235" y="1388151"/>
            <a:ext cx="46242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What is the logic flow of your hypothesis?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Is each aim an elaboration of one or a few elements, in the logic flow of your hypothesis?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Does each aim have its own sub-hypothesis, explicitly or implicitly clear?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Does each aim have a specific outcome? In other words, are the expected results clear to the reader?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9191" y="6133253"/>
            <a:ext cx="5317565" cy="369332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Conclusions</a:t>
            </a:r>
          </a:p>
        </p:txBody>
      </p:sp>
      <p:cxnSp>
        <p:nvCxnSpPr>
          <p:cNvPr id="26" name="Straight Connector 25"/>
          <p:cNvCxnSpPr>
            <a:stCxn id="13" idx="3"/>
          </p:cNvCxnSpPr>
          <p:nvPr/>
        </p:nvCxnSpPr>
        <p:spPr>
          <a:xfrm>
            <a:off x="5946756" y="5831989"/>
            <a:ext cx="231975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204857" y="2574490"/>
            <a:ext cx="0" cy="325749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49064" y="2590480"/>
            <a:ext cx="2714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ft Bracket 33"/>
          <p:cNvSpPr/>
          <p:nvPr/>
        </p:nvSpPr>
        <p:spPr>
          <a:xfrm>
            <a:off x="6564750" y="1477434"/>
            <a:ext cx="141514" cy="2194112"/>
          </a:xfrm>
          <a:prstGeom prst="leftBracket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230984" y="5831989"/>
            <a:ext cx="5039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Does the conclusions section articulate the broader impact of the research, its innovation and potential translation?</a:t>
            </a:r>
          </a:p>
        </p:txBody>
      </p:sp>
    </p:spTree>
    <p:extLst>
      <p:ext uri="{BB962C8B-B14F-4D97-AF65-F5344CB8AC3E}">
        <p14:creationId xmlns:p14="http://schemas.microsoft.com/office/powerpoint/2010/main" val="35092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Specific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763"/>
            <a:ext cx="10515600" cy="47493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Logically developed and coherent to the overall hypothesis</a:t>
            </a:r>
          </a:p>
          <a:p>
            <a:r>
              <a:rPr lang="en-US" dirty="0"/>
              <a:t>Each aim explores a sub-hypothesis within the overall hypothesis</a:t>
            </a:r>
          </a:p>
          <a:p>
            <a:r>
              <a:rPr lang="en-US" dirty="0"/>
              <a:t>Aims are independent of one another (avoid “linear” structure)</a:t>
            </a:r>
          </a:p>
          <a:p>
            <a:r>
              <a:rPr lang="en-US" dirty="0"/>
              <a:t>Aims clearly address the sub-hypotheses, and are designed to provide unambiguous and interpretable results</a:t>
            </a:r>
          </a:p>
          <a:p>
            <a:r>
              <a:rPr lang="en-US" dirty="0"/>
              <a:t>Aims are within the expertise of the research team: include a paragraph explaining why your research team is optimally qualified for the work proposed</a:t>
            </a:r>
          </a:p>
          <a:p>
            <a:r>
              <a:rPr lang="en-US" dirty="0"/>
              <a:t>Aims utilize unique or particularly appropriate models and state-of-the-art approaches or techniques</a:t>
            </a:r>
          </a:p>
          <a:p>
            <a:r>
              <a:rPr lang="en-US" dirty="0"/>
              <a:t>Conclude Specific Aims page with a statement about significance, innovation, broad impact and translational potential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4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6" y="-548640"/>
            <a:ext cx="10750731" cy="740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506</Words>
  <Application>Microsoft Macintosh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Northwestern University Collaborative Learning and  Integrated Mentoring in the Biosciences (CLIMB) program</vt:lpstr>
      <vt:lpstr>Rhetorical patterns in Specific Aims Introductions</vt:lpstr>
      <vt:lpstr>Rhetorical pattern in Specific Aims introduction </vt:lpstr>
      <vt:lpstr>Specific Aims</vt:lpstr>
      <vt:lpstr>Characteristics of Specific Aims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Northwestern University  Collaborative Learning and  Integrated Mentoring in the Biosciences (CLIMB) program</dc:title>
  <dc:creator>Lucia Pirisi-Creek</dc:creator>
  <cp:lastModifiedBy>Lucia Pirisi-Creek</cp:lastModifiedBy>
  <cp:revision>17</cp:revision>
  <cp:lastPrinted>2018-06-14T13:47:47Z</cp:lastPrinted>
  <dcterms:created xsi:type="dcterms:W3CDTF">2016-10-20T12:18:53Z</dcterms:created>
  <dcterms:modified xsi:type="dcterms:W3CDTF">2019-06-16T14:27:46Z</dcterms:modified>
</cp:coreProperties>
</file>